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90" r:id="rId2"/>
    <p:sldId id="291" r:id="rId3"/>
    <p:sldId id="293" r:id="rId4"/>
    <p:sldId id="295" r:id="rId5"/>
    <p:sldId id="296" r:id="rId6"/>
    <p:sldId id="294" r:id="rId7"/>
    <p:sldId id="292" r:id="rId8"/>
    <p:sldId id="289" r:id="rId9"/>
  </p:sldIdLst>
  <p:sldSz cx="12192000" cy="6858000"/>
  <p:notesSz cx="7010400" cy="9236075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8D62"/>
    <a:srgbClr val="FFFFFF"/>
    <a:srgbClr val="66C2A5"/>
    <a:srgbClr val="984EA3"/>
    <a:srgbClr val="4DAF4A"/>
    <a:srgbClr val="377EB8"/>
    <a:srgbClr val="E41A1C"/>
    <a:srgbClr val="3A90E3"/>
    <a:srgbClr val="00B050"/>
    <a:srgbClr val="CFD67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009" autoAdjust="0"/>
    <p:restoredTop sz="96247" autoAdjust="0"/>
  </p:normalViewPr>
  <p:slideViewPr>
    <p:cSldViewPr snapToGrid="0">
      <p:cViewPr>
        <p:scale>
          <a:sx n="75" d="100"/>
          <a:sy n="75" d="100"/>
        </p:scale>
        <p:origin x="2328" y="216"/>
      </p:cViewPr>
      <p:guideLst/>
    </p:cSldViewPr>
  </p:slideViewPr>
  <p:notesTextViewPr>
    <p:cViewPr>
      <p:scale>
        <a:sx n="66" d="100"/>
        <a:sy n="66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340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340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1211B4-146C-4B04-87A4-D58028F6A092}" type="datetimeFigureOut">
              <a:rPr lang="en-DE" smtClean="0"/>
              <a:t>03/25/2025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35013" y="1154113"/>
            <a:ext cx="5540375" cy="31162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44861"/>
            <a:ext cx="5608320" cy="363670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772669"/>
            <a:ext cx="3037840" cy="46340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772669"/>
            <a:ext cx="3037840" cy="46340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4CA93B-B8DE-44F2-B679-09BA34A8793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3518431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F7AADA-ED3A-562B-E85C-8BDE7B833B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68713E9-E62A-D116-77AD-09C59154E6D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6919DDC-0869-0C4C-7ADC-AE7DA82A0E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54824B-9428-1D5A-EC25-96917045C3E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CA93B-B8DE-44F2-B679-09BA34A8793C}" type="slidenum">
              <a:rPr lang="en-DE" smtClean="0"/>
              <a:t>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3227606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3A8F88-DF5A-4BA9-6E35-D0C239460B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D65A5E2-2740-C208-D150-1D2BB4E4E4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EBE2936-3CBB-4605-D140-94F30F85C1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BCAF25-1238-0E08-69C1-563ABC4EF65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CA93B-B8DE-44F2-B679-09BA34A8793C}" type="slidenum">
              <a:rPr lang="en-DE" smtClean="0"/>
              <a:t>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6901871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B1E568-81EF-6D37-02E2-D9631D8FD7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6C04D81-82F5-7431-08A1-3E4C3C4CF3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8B27FAD-E2F7-7E1A-811A-2FE6508FED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78C2EA-38C3-63D7-E7EF-947D530AB40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CA93B-B8DE-44F2-B679-09BA34A8793C}" type="slidenum">
              <a:rPr lang="en-DE" smtClean="0"/>
              <a:t>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238580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DF3A29-7BAE-8A50-069D-4DDB1DC2E0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4006123-3267-7B17-0B53-0C4404E31C4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1A34538-446A-B3F3-D3D6-3DD6914B52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898649-D31E-B03D-784D-CA3A7E8992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CA93B-B8DE-44F2-B679-09BA34A8793C}" type="slidenum">
              <a:rPr lang="en-DE" smtClean="0"/>
              <a:t>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6163876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0B8B7F-E39A-4E8A-2ADF-F830838C1D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61C434D-AF05-86BB-75B7-CE070677AC5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1DCB3C2-7EB6-2CE9-D4D0-4F518163C8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F4AE7A-143A-B3BB-E9D9-210AEEA4449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CA93B-B8DE-44F2-B679-09BA34A8793C}" type="slidenum">
              <a:rPr lang="en-DE" smtClean="0"/>
              <a:t>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8853555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CB8311-A800-9A1A-6BF2-BF3097D2B1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69BC124-E650-719E-7614-5E0709AE4C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565101A-B454-3262-FD82-36490795BC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C99F46-FC87-F5D9-F313-9DEA4FA436C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CA93B-B8DE-44F2-B679-09BA34A8793C}" type="slidenum">
              <a:rPr lang="en-DE" smtClean="0"/>
              <a:t>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876122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823B81-0870-7128-3926-E934876296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6CD9922-FE86-A3E3-0FCE-19A7B7D0DC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22DCB1D-AE37-BD69-3304-890E402614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de-DE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Wenn in einer Studie der </a:t>
            </a:r>
            <a:r>
              <a:rPr lang="de-DE" sz="1800" b="1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Fugl</a:t>
            </a:r>
            <a:r>
              <a:rPr lang="de-DE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-Meyer-Score (FMA)</a:t>
            </a:r>
            <a:r>
              <a:rPr lang="de-DE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zur Klassifikation von </a:t>
            </a:r>
            <a:r>
              <a:rPr lang="de-DE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Erholer</a:t>
            </a:r>
            <a:r>
              <a:rPr lang="de-DE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-Gruppen genutzt wurde, aber </a:t>
            </a:r>
            <a:r>
              <a:rPr lang="de-DE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NIHSS und Barthel-Index (BI)</a:t>
            </a:r>
            <a:r>
              <a:rPr lang="de-DE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standardmäßig erhoben werden, möchtest du herausfinden, ob </a:t>
            </a:r>
            <a:r>
              <a:rPr lang="de-DE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FMA notwendig ist, um den Reha-Effekt zu erkennen</a:t>
            </a:r>
            <a:r>
              <a:rPr lang="de-DE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.</a:t>
            </a:r>
            <a:endParaRPr lang="de-DE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de-DE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1. Idee: Kann NIHSS/BI FMA ersetzen?</a:t>
            </a:r>
            <a:endParaRPr lang="de-DE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de-DE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Die zentrale Frage ist: </a:t>
            </a:r>
            <a:r>
              <a:rPr lang="de-DE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Können NIHSS und BI alleine die Erholung genauso gut vorhersagen wie FMA?</a:t>
            </a:r>
            <a:endParaRPr lang="de-DE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de-DE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Falls ja → FMA ist überflüssig.</a:t>
            </a:r>
            <a:endParaRPr lang="de-DE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de-DE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Falls nein → FMA liefert einzigartige Informationen.</a:t>
            </a:r>
            <a:endParaRPr lang="de-DE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de-DE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2. Methodischer Ansatz</a:t>
            </a:r>
            <a:endParaRPr lang="de-DE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de-DE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Es gibt mehrere Möglichkeiten, das zu prüfen:</a:t>
            </a:r>
            <a:endParaRPr lang="de-DE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de-DE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A) Multiple Regression mit und ohne FMA</a:t>
            </a:r>
            <a:endParaRPr lang="de-DE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de-DE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Du kannst zwei Modelle vergleichen:</a:t>
            </a:r>
            <a:endParaRPr lang="de-DE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de-DE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Modell 1 (mit FMA)</a:t>
            </a:r>
            <a:endParaRPr lang="de-DE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de-DE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Erholung=β0+β1</a:t>
            </a:r>
            <a:r>
              <a:rPr lang="de-DE" sz="1800" kern="0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Cambria Math" panose="02040503050406030204" pitchFamily="18" charset="0"/>
              </a:rPr>
              <a:t>⋅</a:t>
            </a:r>
            <a:r>
              <a:rPr lang="de-DE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FMA+β2</a:t>
            </a:r>
            <a:r>
              <a:rPr lang="de-DE" sz="1800" kern="0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Cambria Math" panose="02040503050406030204" pitchFamily="18" charset="0"/>
              </a:rPr>
              <a:t>⋅</a:t>
            </a:r>
            <a:r>
              <a:rPr lang="de-DE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NIHSS+β3</a:t>
            </a:r>
            <a:r>
              <a:rPr lang="de-DE" sz="1800" kern="0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Cambria Math" panose="02040503050406030204" pitchFamily="18" charset="0"/>
              </a:rPr>
              <a:t>⋅</a:t>
            </a:r>
            <a:r>
              <a:rPr lang="de-DE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BI+ϵ\</a:t>
            </a:r>
            <a:r>
              <a:rPr lang="de-DE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text</a:t>
            </a:r>
            <a:r>
              <a:rPr lang="de-DE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{Erholung} = \beta_0 + \beta_1 \</a:t>
            </a:r>
            <a:r>
              <a:rPr lang="de-DE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cdot</a:t>
            </a:r>
            <a:r>
              <a:rPr lang="de-DE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\</a:t>
            </a:r>
            <a:r>
              <a:rPr lang="de-DE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text</a:t>
            </a:r>
            <a:r>
              <a:rPr lang="de-DE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{FMA} + \beta_2 \</a:t>
            </a:r>
            <a:r>
              <a:rPr lang="de-DE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cdot</a:t>
            </a:r>
            <a:r>
              <a:rPr lang="de-DE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\</a:t>
            </a:r>
            <a:r>
              <a:rPr lang="de-DE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text</a:t>
            </a:r>
            <a:r>
              <a:rPr lang="de-DE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{NIHSS} + \beta_3 \</a:t>
            </a:r>
            <a:r>
              <a:rPr lang="de-DE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cdot</a:t>
            </a:r>
            <a:r>
              <a:rPr lang="de-DE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\</a:t>
            </a:r>
            <a:r>
              <a:rPr lang="de-DE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text</a:t>
            </a:r>
            <a:r>
              <a:rPr lang="de-DE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{BI} + \</a:t>
            </a:r>
            <a:r>
              <a:rPr lang="de-DE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epsilonErholung</a:t>
            </a:r>
            <a:r>
              <a:rPr lang="de-DE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=β0​+β1​</a:t>
            </a:r>
            <a:r>
              <a:rPr lang="de-DE" sz="1800" kern="0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Cambria Math" panose="02040503050406030204" pitchFamily="18" charset="0"/>
              </a:rPr>
              <a:t>⋅</a:t>
            </a:r>
            <a:r>
              <a:rPr lang="de-DE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FMA+β2​</a:t>
            </a:r>
            <a:r>
              <a:rPr lang="de-DE" sz="1800" kern="0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Cambria Math" panose="02040503050406030204" pitchFamily="18" charset="0"/>
              </a:rPr>
              <a:t>⋅</a:t>
            </a:r>
            <a:r>
              <a:rPr lang="de-DE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NIHSS+β3​</a:t>
            </a:r>
            <a:r>
              <a:rPr lang="de-DE" sz="1800" kern="0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Cambria Math" panose="02040503050406030204" pitchFamily="18" charset="0"/>
              </a:rPr>
              <a:t>⋅</a:t>
            </a:r>
            <a:r>
              <a:rPr lang="de-DE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BI+ϵ </a:t>
            </a:r>
            <a:endParaRPr lang="de-DE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de-DE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Modell 2 (ohne FMA)</a:t>
            </a:r>
            <a:endParaRPr lang="de-DE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de-DE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Erholung=β0+β2</a:t>
            </a:r>
            <a:r>
              <a:rPr lang="de-DE" sz="1800" kern="0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Cambria Math" panose="02040503050406030204" pitchFamily="18" charset="0"/>
              </a:rPr>
              <a:t>⋅</a:t>
            </a:r>
            <a:r>
              <a:rPr lang="de-DE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NIHSS+β3</a:t>
            </a:r>
            <a:r>
              <a:rPr lang="de-DE" sz="1800" kern="0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Cambria Math" panose="02040503050406030204" pitchFamily="18" charset="0"/>
              </a:rPr>
              <a:t>⋅</a:t>
            </a:r>
            <a:r>
              <a:rPr lang="de-DE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BI+ϵ\</a:t>
            </a:r>
            <a:r>
              <a:rPr lang="de-DE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text</a:t>
            </a:r>
            <a:r>
              <a:rPr lang="de-DE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{Erholung} = \beta_0 + \beta_2 \</a:t>
            </a:r>
            <a:r>
              <a:rPr lang="de-DE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cdot</a:t>
            </a:r>
            <a:r>
              <a:rPr lang="de-DE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\</a:t>
            </a:r>
            <a:r>
              <a:rPr lang="de-DE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text</a:t>
            </a:r>
            <a:r>
              <a:rPr lang="de-DE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{NIHSS} + \beta_3 \</a:t>
            </a:r>
            <a:r>
              <a:rPr lang="de-DE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cdot</a:t>
            </a:r>
            <a:r>
              <a:rPr lang="de-DE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\</a:t>
            </a:r>
            <a:r>
              <a:rPr lang="de-DE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text</a:t>
            </a:r>
            <a:r>
              <a:rPr lang="de-DE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{BI} + \</a:t>
            </a:r>
            <a:r>
              <a:rPr lang="de-DE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epsilonErholung</a:t>
            </a:r>
            <a:r>
              <a:rPr lang="de-DE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=β0​+β2​</a:t>
            </a:r>
            <a:r>
              <a:rPr lang="de-DE" sz="1800" kern="0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Cambria Math" panose="02040503050406030204" pitchFamily="18" charset="0"/>
              </a:rPr>
              <a:t>⋅</a:t>
            </a:r>
            <a:r>
              <a:rPr lang="de-DE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NIHSS+β3​</a:t>
            </a:r>
            <a:r>
              <a:rPr lang="de-DE" sz="1800" kern="0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Cambria Math" panose="02040503050406030204" pitchFamily="18" charset="0"/>
              </a:rPr>
              <a:t>⋅</a:t>
            </a:r>
            <a:r>
              <a:rPr lang="de-DE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BI+ϵ </a:t>
            </a:r>
            <a:endParaRPr lang="de-DE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de-DE" sz="1800" kern="0" dirty="0">
                <a:effectLst/>
                <a:latin typeface="Apple Color Emoji"/>
                <a:ea typeface="Times New Roman" panose="02020603050405020304" pitchFamily="18" charset="0"/>
                <a:cs typeface="Apple Color Emoji"/>
              </a:rPr>
              <a:t>👉</a:t>
            </a:r>
            <a:r>
              <a:rPr lang="de-DE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de-DE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Vergleich der Modelle</a:t>
            </a:r>
            <a:r>
              <a:rPr lang="de-DE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:</a:t>
            </a:r>
            <a:endParaRPr lang="de-DE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de-DE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Falls </a:t>
            </a:r>
            <a:r>
              <a:rPr lang="de-DE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R² stark sinkt</a:t>
            </a:r>
            <a:r>
              <a:rPr lang="de-DE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, liefert FMA zusätzliche Erklärungsleistung.</a:t>
            </a:r>
            <a:endParaRPr lang="de-DE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de-DE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Falls </a:t>
            </a:r>
            <a:r>
              <a:rPr lang="de-DE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die Vorhersage fast gleich bleibt</a:t>
            </a:r>
            <a:r>
              <a:rPr lang="de-DE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, ist FMA nicht notwendig.</a:t>
            </a:r>
            <a:endParaRPr lang="de-DE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de-DE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ANOVA-Modellvergleich</a:t>
            </a:r>
            <a:r>
              <a:rPr lang="de-DE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kann statistisch testen, ob Modell 1 signifikant besser ist als Modell 2.</a:t>
            </a:r>
            <a:endParaRPr lang="de-DE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de-DE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B) Gruppenklassifikation: Kann NIHSS/BI die gleichen </a:t>
            </a:r>
            <a:r>
              <a:rPr lang="de-DE" sz="1800" b="1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Erholer</a:t>
            </a:r>
            <a:r>
              <a:rPr lang="de-DE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-Gruppen identifizieren?</a:t>
            </a:r>
            <a:endParaRPr lang="de-DE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de-DE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Falls FMA zur Bildung von </a:t>
            </a:r>
            <a:r>
              <a:rPr lang="de-DE" sz="1800" b="1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Erholer</a:t>
            </a:r>
            <a:r>
              <a:rPr lang="de-DE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-Gruppen</a:t>
            </a:r>
            <a:r>
              <a:rPr lang="de-DE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genutzt wurde, prüfe:</a:t>
            </a:r>
            <a:endParaRPr lang="de-DE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de-DE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Kann NIHSS und BI alleine die gleiche Gruppenzuordnung reproduzieren?</a:t>
            </a:r>
            <a:endParaRPr lang="de-DE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de-DE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Nutze dazu </a:t>
            </a:r>
            <a:r>
              <a:rPr lang="de-DE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logistische Regression oder maschinelles Lernen (z. B. Random Forest)</a:t>
            </a:r>
            <a:r>
              <a:rPr lang="de-DE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, um zu testen, ob sich Gruppen auch </a:t>
            </a:r>
            <a:r>
              <a:rPr lang="de-DE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ohne FMA</a:t>
            </a:r>
            <a:r>
              <a:rPr lang="de-DE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gut trennen lassen.</a:t>
            </a:r>
            <a:endParaRPr lang="de-DE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de-DE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Statistischer Test:</a:t>
            </a:r>
            <a:endParaRPr lang="de-DE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de-DE" sz="1800" b="1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Cohen’s</a:t>
            </a:r>
            <a:r>
              <a:rPr lang="de-DE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Kappa</a:t>
            </a:r>
            <a:r>
              <a:rPr lang="de-DE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oder </a:t>
            </a:r>
            <a:r>
              <a:rPr lang="de-DE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AUC (Area Under </a:t>
            </a:r>
            <a:r>
              <a:rPr lang="de-DE" sz="1800" b="1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Curve</a:t>
            </a:r>
            <a:r>
              <a:rPr lang="de-DE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)</a:t>
            </a:r>
            <a:r>
              <a:rPr lang="de-DE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zeigt, wie gut eine Gruppenzuordnung auf Basis von NIHSS/BI alleine funktioniert.</a:t>
            </a:r>
            <a:endParaRPr lang="de-DE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de-DE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Falls die Klassifikation ohne FMA schlecht ist → </a:t>
            </a:r>
            <a:r>
              <a:rPr lang="de-DE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FMA ist wichtig</a:t>
            </a:r>
            <a:r>
              <a:rPr lang="de-DE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.</a:t>
            </a:r>
            <a:endParaRPr lang="de-DE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de-DE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C) Mediation: Ist der Reha-Effekt durch FMA vermittelt?</a:t>
            </a:r>
            <a:endParaRPr lang="de-DE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de-DE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Falls NIHSS und BI mit Erholung korrelieren, aber nur, wenn FMA im Modell ist, könnte FMA ein </a:t>
            </a:r>
            <a:r>
              <a:rPr lang="de-DE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vermittelnder Faktor (Mediator)</a:t>
            </a:r>
            <a:r>
              <a:rPr lang="de-DE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sein. Ein </a:t>
            </a:r>
            <a:r>
              <a:rPr lang="de-DE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Mediationsmodell</a:t>
            </a:r>
            <a:r>
              <a:rPr lang="de-DE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könnte zeigen:</a:t>
            </a:r>
            <a:endParaRPr lang="de-DE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de-DE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Reha-Erfolg=NIHSS+BI+(FMA als Mediator)\</a:t>
            </a:r>
            <a:r>
              <a:rPr lang="de-DE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text</a:t>
            </a:r>
            <a:r>
              <a:rPr lang="de-DE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{Reha-Erfolg} = \</a:t>
            </a:r>
            <a:r>
              <a:rPr lang="de-DE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text</a:t>
            </a:r>
            <a:r>
              <a:rPr lang="de-DE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{NIHSS} + \</a:t>
            </a:r>
            <a:r>
              <a:rPr lang="de-DE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text</a:t>
            </a:r>
            <a:r>
              <a:rPr lang="de-DE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{BI} + (\</a:t>
            </a:r>
            <a:r>
              <a:rPr lang="de-DE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text</a:t>
            </a:r>
            <a:r>
              <a:rPr lang="de-DE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{FMA als Mediator})Reha-Erfolg=NIHSS+BI+(FMA als Mediator) </a:t>
            </a:r>
            <a:endParaRPr lang="de-DE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de-DE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Falls FMA einen starken </a:t>
            </a:r>
            <a:r>
              <a:rPr lang="de-DE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indirekten Effekt</a:t>
            </a:r>
            <a:r>
              <a:rPr lang="de-DE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hat, zeigt das, dass es </a:t>
            </a:r>
            <a:r>
              <a:rPr lang="de-DE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einen wichtigen Mechanismus erfasst, den NIHSS/BI alleine nicht abbilden</a:t>
            </a:r>
            <a:r>
              <a:rPr lang="de-DE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.</a:t>
            </a:r>
            <a:endParaRPr lang="de-DE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de-DE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3. Fazit</a:t>
            </a:r>
            <a:endParaRPr lang="de-DE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de-DE" sz="1800" kern="0" dirty="0">
                <a:effectLst/>
                <a:latin typeface="Apple Color Emoji"/>
                <a:ea typeface="Times New Roman" panose="02020603050405020304" pitchFamily="18" charset="0"/>
                <a:cs typeface="Apple Color Emoji"/>
              </a:rPr>
              <a:t>📌</a:t>
            </a:r>
            <a:r>
              <a:rPr lang="de-DE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de-DE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Falls NIHSS/BI das gleiche erklären können → FMA nicht notwendig.</a:t>
            </a:r>
            <a:br>
              <a:rPr lang="de-DE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</a:br>
            <a:r>
              <a:rPr lang="de-DE" sz="1800" kern="0" dirty="0">
                <a:effectLst/>
                <a:latin typeface="Apple Color Emoji"/>
                <a:ea typeface="Times New Roman" panose="02020603050405020304" pitchFamily="18" charset="0"/>
                <a:cs typeface="Apple Color Emoji"/>
              </a:rPr>
              <a:t>📌</a:t>
            </a:r>
            <a:r>
              <a:rPr lang="de-DE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de-DE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Falls Modelle ohne FMA schlechtere Vorhersagen liefern → FMA ist einzigartig.</a:t>
            </a:r>
            <a:br>
              <a:rPr lang="de-DE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</a:br>
            <a:r>
              <a:rPr lang="de-DE" sz="1800" kern="0" dirty="0">
                <a:effectLst/>
                <a:latin typeface="Apple Color Emoji"/>
                <a:ea typeface="Times New Roman" panose="02020603050405020304" pitchFamily="18" charset="0"/>
                <a:cs typeface="Apple Color Emoji"/>
              </a:rPr>
              <a:t>📌</a:t>
            </a:r>
            <a:r>
              <a:rPr lang="de-DE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de-DE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Falls </a:t>
            </a:r>
            <a:r>
              <a:rPr lang="de-DE" sz="1800" b="1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Erholer</a:t>
            </a:r>
            <a:r>
              <a:rPr lang="de-DE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-Gruppen ohne FMA nicht gut klassifizierbar sind → FMA ist relevant.</a:t>
            </a:r>
            <a:br>
              <a:rPr lang="de-DE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</a:br>
            <a:r>
              <a:rPr lang="de-DE" sz="1800" kern="0" dirty="0">
                <a:effectLst/>
                <a:latin typeface="Apple Color Emoji"/>
                <a:ea typeface="Times New Roman" panose="02020603050405020304" pitchFamily="18" charset="0"/>
                <a:cs typeface="Apple Color Emoji"/>
              </a:rPr>
              <a:t>📌</a:t>
            </a:r>
            <a:r>
              <a:rPr lang="de-DE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de-DE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Falls Mediation zeigt, dass FMA eine zentrale Rolle hat → FMA sollte genutzt werden</a:t>
            </a:r>
            <a:endParaRPr lang="de-DE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de-DE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 </a:t>
            </a:r>
          </a:p>
          <a:p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070FE9-C5BB-48DF-AC7B-9DED54A83BB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CA93B-B8DE-44F2-B679-09BA34A8793C}" type="slidenum">
              <a:rPr lang="en-DE" smtClean="0"/>
              <a:t>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317456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869E9A-1D45-FF72-8A05-F2E51EB228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A31755F-1C8A-368E-0605-3EA0CF8CE4D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0C735DE-E80D-E4EE-364C-4AF4D3CB8F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C13940-DE0B-3AF0-3DB3-641213B2023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CA93B-B8DE-44F2-B679-09BA34A8793C}" type="slidenum">
              <a:rPr lang="en-DE" smtClean="0"/>
              <a:t>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853425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A9ADF-D5C4-0C77-D1E1-9FBF891395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F03ED5-9031-D302-FE23-A087547669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231ABA-BF91-9418-D750-2B3826B484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4FE0DD-1D2D-421C-AE33-F119FAA9DCC7}" type="datetimeFigureOut">
              <a:rPr lang="en-DE" smtClean="0"/>
              <a:t>03/25/2025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A614CE-67B2-E682-434A-B7BBEF010F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E6708A-456F-A2E7-D003-077616BAEC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28575-51BA-4DCB-8FCF-20858CC44793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191600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F2466-3BCA-2D57-2F28-EF144F547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98AE0DA-A098-F2E7-2DAF-66AB732E87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AA799D-1D0E-35FB-68CE-234FE5A60A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4FE0DD-1D2D-421C-AE33-F119FAA9DCC7}" type="datetimeFigureOut">
              <a:rPr lang="en-DE" smtClean="0"/>
              <a:t>03/25/2025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4BD1F3-8028-AF10-C24B-E73D6E41CC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649447-FB47-0B63-B488-B35B66617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28575-51BA-4DCB-8FCF-20858CC44793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1744972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D525788-0843-97AC-AA35-81A1E491589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F10E85-8882-0D08-88BB-ACBC978FB7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4ED2EA-2033-E7E7-6246-7BB24AB70B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4FE0DD-1D2D-421C-AE33-F119FAA9DCC7}" type="datetimeFigureOut">
              <a:rPr lang="en-DE" smtClean="0"/>
              <a:t>03/25/2025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7201C2-8832-3A4E-8AD9-E3A7CD0805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954171-D587-0DA0-9973-D16DE05582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28575-51BA-4DCB-8FCF-20858CC44793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110433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2D2F5-47B3-FC0F-83E2-8FC438E92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FFE850-00BD-AB21-33C8-8BA2F280D2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D59DD5-0537-83D2-9A30-8879DCA9D4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4FE0DD-1D2D-421C-AE33-F119FAA9DCC7}" type="datetimeFigureOut">
              <a:rPr lang="en-DE" smtClean="0"/>
              <a:t>03/25/2025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627FD7-9BAD-6EDC-9970-42459C8A4D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E92A46-B3D4-4C16-60FD-D0C7D484C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28575-51BA-4DCB-8FCF-20858CC44793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032963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76F7BF-8C3C-264F-A734-56B50A1995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275F15-2773-299D-BFA7-3FDBEEEEF8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02BE18-E6FB-A3E1-6271-B5BD8C129C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4FE0DD-1D2D-421C-AE33-F119FAA9DCC7}" type="datetimeFigureOut">
              <a:rPr lang="en-DE" smtClean="0"/>
              <a:t>03/25/2025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66D585-B9F6-69B8-EF42-937220254D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1EB865-85CC-53E7-72CB-FB2A159EC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28575-51BA-4DCB-8FCF-20858CC44793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573201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DF297D-C662-E311-FF5F-674CB6201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32EE7B-44B3-6915-008A-3AA66A2E45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2A3CEA-55F4-8CA7-65E7-6BF6F7F23D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E56015-A11A-E16A-758B-E2772A395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4FE0DD-1D2D-421C-AE33-F119FAA9DCC7}" type="datetimeFigureOut">
              <a:rPr lang="en-DE" smtClean="0"/>
              <a:t>03/25/2025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DF89AD-B1CF-45BF-ABE4-C99AB4027A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F540D1-B865-168B-ECF3-0D0DBBB0B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28575-51BA-4DCB-8FCF-20858CC44793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825855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7100AF-F4FF-BDEE-A08B-20285607AC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8584C5-1226-818A-EA2E-18717F323F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96DEFF-FB08-3AB0-B13C-C0988FC4ED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6C0B6F-9A03-7897-0DDD-B56E3CDB3F1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3ECB026-076C-FA0E-49D4-F26EEB38E8E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0B67115-88BC-D433-D98D-F1AF845159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4FE0DD-1D2D-421C-AE33-F119FAA9DCC7}" type="datetimeFigureOut">
              <a:rPr lang="en-DE" smtClean="0"/>
              <a:t>03/25/2025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48CCBFC-59A9-C225-0026-697BBE0A5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BE87562-EDBD-5A86-B40C-E4B8DA991E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28575-51BA-4DCB-8FCF-20858CC44793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5555569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B23CFF-E76B-3F91-52BD-87A9E5EBD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580E608-3030-2D00-8A9D-4CE1276503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4FE0DD-1D2D-421C-AE33-F119FAA9DCC7}" type="datetimeFigureOut">
              <a:rPr lang="en-DE" smtClean="0"/>
              <a:t>03/25/2025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400F6D-965C-CDFA-ADDE-D894B8ADA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CAFA47-8110-8105-C208-EA2B925EE4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28575-51BA-4DCB-8FCF-20858CC44793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6903749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84659D-AB93-B9C0-7412-DDE1FF04B6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4FE0DD-1D2D-421C-AE33-F119FAA9DCC7}" type="datetimeFigureOut">
              <a:rPr lang="en-DE" smtClean="0"/>
              <a:t>03/25/2025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3FB8E0B-7808-3F64-AF8D-F3D7798F2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194C80-8CA2-DE7C-62CD-16AB5370F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28575-51BA-4DCB-8FCF-20858CC44793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2749891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8D6970-C215-D370-8FB8-881BDB275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AA2B75-F476-32F9-8406-F1E1DAE492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03A907-77C1-F4CE-8AA3-E19C14124A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4E7FCC-8BD1-74C4-C9D9-CAB7295AD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4FE0DD-1D2D-421C-AE33-F119FAA9DCC7}" type="datetimeFigureOut">
              <a:rPr lang="en-DE" smtClean="0"/>
              <a:t>03/25/2025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CA8568-9980-BA72-197E-7459078CB0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09F5A8-3496-B5F7-B490-769A50C28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28575-51BA-4DCB-8FCF-20858CC44793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547682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018DE7-3C24-C321-E61B-84C2CC114E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9E4A8E0-9CF7-9FFD-E0B8-FB2C8DE547B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A048F1-9734-AE7F-E630-ADF23641D5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B2AA5F-A858-439E-DA37-2DD0074E04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4FE0DD-1D2D-421C-AE33-F119FAA9DCC7}" type="datetimeFigureOut">
              <a:rPr lang="en-DE" smtClean="0"/>
              <a:t>03/25/2025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7D3062-09A3-BDA8-F84E-CF064D66A9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C0467F-71E1-9FEA-4F77-0948A76162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28575-51BA-4DCB-8FCF-20858CC44793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850902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B9646DD-F56A-8F5E-5A49-0003685FA0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D90056-5520-7AD4-5913-702FD6D46B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48EFE0-336F-9957-4F67-D2CFA2292E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4FE0DD-1D2D-421C-AE33-F119FAA9DCC7}" type="datetimeFigureOut">
              <a:rPr lang="en-DE" smtClean="0"/>
              <a:t>03/25/2025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5EA6E2-9CA0-8D2D-027D-AD8D996002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E34AF3-1425-358F-6D44-85647344AF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428575-51BA-4DCB-8FCF-20858CC44793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080304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emf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svg"/><Relationship Id="rId9" Type="http://schemas.openxmlformats.org/officeDocument/2006/relationships/image" Target="../media/image13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6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8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7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22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hyperlink" Target="https://pmc.ncbi.nlm.nih.gov/articles/PMC6854610/#:~:text=In%202008%2C%20it%20was%20proposed,(%E2%80%9Cproportional%20recovery%E2%80%9D" TargetMode="External"/><Relationship Id="rId9" Type="http://schemas.openxmlformats.org/officeDocument/2006/relationships/image" Target="../media/image27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9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5D8449-CC78-DE6D-BC15-4F0F7FC0FE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Picture 63">
            <a:extLst>
              <a:ext uri="{FF2B5EF4-FFF2-40B4-BE49-F238E27FC236}">
                <a16:creationId xmlns:a16="http://schemas.microsoft.com/office/drawing/2014/main" id="{C9A2F397-C9BA-5654-5A64-E7BAF97713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515"/>
          <a:stretch/>
        </p:blipFill>
        <p:spPr>
          <a:xfrm>
            <a:off x="5124450" y="3098146"/>
            <a:ext cx="2439603" cy="359969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6169E7F-4A78-A119-3C7D-D5EBDF0CEE19}"/>
              </a:ext>
            </a:extLst>
          </p:cNvPr>
          <p:cNvSpPr/>
          <p:nvPr/>
        </p:nvSpPr>
        <p:spPr>
          <a:xfrm>
            <a:off x="8952000" y="-291155"/>
            <a:ext cx="3240000" cy="21418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CE8B128-7C9C-F024-D9D4-A489C5B9C676}"/>
              </a:ext>
            </a:extLst>
          </p:cNvPr>
          <p:cNvSpPr/>
          <p:nvPr/>
        </p:nvSpPr>
        <p:spPr>
          <a:xfrm>
            <a:off x="0" y="-280140"/>
            <a:ext cx="6480000" cy="21418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ADAFA05-6812-E2C0-3793-185BBEB38C4D}"/>
              </a:ext>
            </a:extLst>
          </p:cNvPr>
          <p:cNvSpPr txBox="1"/>
          <p:nvPr/>
        </p:nvSpPr>
        <p:spPr>
          <a:xfrm>
            <a:off x="3105944" y="-1003388"/>
            <a:ext cx="61007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noProof="0" dirty="0"/>
              <a:t>some patients have higher deficit but can catch up with patients with lower and usually better/faster recovery</a:t>
            </a:r>
          </a:p>
        </p:txBody>
      </p:sp>
      <p:pic>
        <p:nvPicPr>
          <p:cNvPr id="50" name="Graphic 49">
            <a:extLst>
              <a:ext uri="{FF2B5EF4-FFF2-40B4-BE49-F238E27FC236}">
                <a16:creationId xmlns:a16="http://schemas.microsoft.com/office/drawing/2014/main" id="{DE996E71-C937-2FC6-590F-8C589B6350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014" y="3405744"/>
            <a:ext cx="4612843" cy="3079751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29F2BC9A-3882-7840-A999-BDE1D6C73711}"/>
              </a:ext>
            </a:extLst>
          </p:cNvPr>
          <p:cNvSpPr txBox="1"/>
          <p:nvPr/>
        </p:nvSpPr>
        <p:spPr>
          <a:xfrm>
            <a:off x="9439790" y="724584"/>
            <a:ext cx="224738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noProof="0" dirty="0" err="1"/>
              <a:t>Kmeans</a:t>
            </a:r>
            <a:r>
              <a:rPr lang="en-GB" noProof="0" dirty="0"/>
              <a:t> (K=2) based on TP=0 </a:t>
            </a:r>
            <a:r>
              <a:rPr lang="en-GB" noProof="0" dirty="0">
                <a:sym typeface="Wingdings" panose="05000000000000000000" pitchFamily="2" charset="2"/>
              </a:rPr>
              <a:t> creates two groups of high and low motor score patients</a:t>
            </a:r>
            <a:endParaRPr lang="en-GB" noProof="0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E615932-1AC4-CB8C-C8E8-33EC45163D46}"/>
              </a:ext>
            </a:extLst>
          </p:cNvPr>
          <p:cNvSpPr txBox="1"/>
          <p:nvPr/>
        </p:nvSpPr>
        <p:spPr>
          <a:xfrm rot="16200000">
            <a:off x="-950820" y="4614513"/>
            <a:ext cx="2740357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GB" noProof="0" dirty="0"/>
              <a:t>Distance to separation line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7EDF7B9-3734-8C5E-9681-42AF417C38B9}"/>
              </a:ext>
            </a:extLst>
          </p:cNvPr>
          <p:cNvSpPr txBox="1"/>
          <p:nvPr/>
        </p:nvSpPr>
        <p:spPr>
          <a:xfrm>
            <a:off x="234692" y="6490899"/>
            <a:ext cx="48703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b="1" noProof="0" dirty="0"/>
              <a:t>Negative values are beneath the line, positive values are above the line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926BF59-15FD-6578-FBC5-3311BFE86E65}"/>
              </a:ext>
            </a:extLst>
          </p:cNvPr>
          <p:cNvSpPr txBox="1"/>
          <p:nvPr/>
        </p:nvSpPr>
        <p:spPr>
          <a:xfrm>
            <a:off x="7491306" y="3925360"/>
            <a:ext cx="200626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/>
              <a:t>Spagetti Plot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low</a:t>
            </a:r>
            <a:r>
              <a:rPr lang="de-DE" dirty="0"/>
              <a:t> </a:t>
            </a:r>
            <a:r>
              <a:rPr lang="de-DE" dirty="0" err="1"/>
              <a:t>motor</a:t>
            </a:r>
            <a:r>
              <a:rPr lang="de-DE" dirty="0"/>
              <a:t> score </a:t>
            </a:r>
            <a:r>
              <a:rPr lang="de-DE" dirty="0" err="1"/>
              <a:t>group</a:t>
            </a:r>
            <a:endParaRPr lang="de-DE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9391366E-1370-B471-1307-8C8D1BCF7907}"/>
              </a:ext>
            </a:extLst>
          </p:cNvPr>
          <p:cNvSpPr txBox="1"/>
          <p:nvPr/>
        </p:nvSpPr>
        <p:spPr>
          <a:xfrm>
            <a:off x="933450" y="6061185"/>
            <a:ext cx="1257299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de-DE" sz="1600" dirty="0"/>
              <a:t>Low   High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F082501-4FC4-B718-1180-D6375326A5D7}"/>
              </a:ext>
            </a:extLst>
          </p:cNvPr>
          <p:cNvSpPr txBox="1"/>
          <p:nvPr/>
        </p:nvSpPr>
        <p:spPr>
          <a:xfrm>
            <a:off x="2178444" y="6085013"/>
            <a:ext cx="1257299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de-DE" sz="1600" dirty="0"/>
              <a:t>Low   High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1D5327A2-C850-4BEC-8D5C-5B2E15C79C83}"/>
              </a:ext>
            </a:extLst>
          </p:cNvPr>
          <p:cNvSpPr txBox="1"/>
          <p:nvPr/>
        </p:nvSpPr>
        <p:spPr>
          <a:xfrm>
            <a:off x="3503165" y="6061185"/>
            <a:ext cx="1257299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de-DE" sz="1600" dirty="0"/>
              <a:t>Low   High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B58EC3E-B4DD-A86F-4799-E01CBD6120D9}"/>
              </a:ext>
            </a:extLst>
          </p:cNvPr>
          <p:cNvSpPr txBox="1"/>
          <p:nvPr/>
        </p:nvSpPr>
        <p:spPr>
          <a:xfrm rot="16200000">
            <a:off x="3919518" y="4666684"/>
            <a:ext cx="2740357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GB" noProof="0" dirty="0"/>
              <a:t>Distance to separation line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6DA1ADA-66D3-7802-2CAD-6C16B6968B71}"/>
              </a:ext>
            </a:extLst>
          </p:cNvPr>
          <p:cNvSpPr txBox="1"/>
          <p:nvPr/>
        </p:nvSpPr>
        <p:spPr>
          <a:xfrm>
            <a:off x="5839964" y="6423567"/>
            <a:ext cx="1438538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de-DE" dirty="0"/>
              <a:t>Time Point</a:t>
            </a:r>
          </a:p>
        </p:txBody>
      </p:sp>
      <p:pic>
        <p:nvPicPr>
          <p:cNvPr id="66" name="Picture 65">
            <a:extLst>
              <a:ext uri="{FF2B5EF4-FFF2-40B4-BE49-F238E27FC236}">
                <a16:creationId xmlns:a16="http://schemas.microsoft.com/office/drawing/2014/main" id="{A75A563C-90A9-16CA-C3BF-F3E6E26246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11038" y="2520289"/>
            <a:ext cx="3106813" cy="4143752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881769C7-4911-2305-BFF5-13CED47B6D1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0" y="35997"/>
            <a:ext cx="6480000" cy="2163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2785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E78B07-9AC5-A1DF-3F00-4561CDEC6F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5518C4E-F0AA-6600-CF0A-596BAF0E0B0B}"/>
              </a:ext>
            </a:extLst>
          </p:cNvPr>
          <p:cNvSpPr/>
          <p:nvPr/>
        </p:nvSpPr>
        <p:spPr>
          <a:xfrm>
            <a:off x="8952000" y="-291155"/>
            <a:ext cx="3240000" cy="21418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6E04DA7-F20C-3A37-F18F-37512478E637}"/>
              </a:ext>
            </a:extLst>
          </p:cNvPr>
          <p:cNvSpPr/>
          <p:nvPr/>
        </p:nvSpPr>
        <p:spPr>
          <a:xfrm>
            <a:off x="63500" y="-280086"/>
            <a:ext cx="6480000" cy="21418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4040667C-44FA-A9D3-FAFA-E78A58245C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5359" r="42148"/>
          <a:stretch/>
        </p:blipFill>
        <p:spPr>
          <a:xfrm>
            <a:off x="185457" y="183776"/>
            <a:ext cx="2369484" cy="3245224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6238B6BC-AF7C-F503-1440-785A2D08E5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7287" t="5926" b="77130"/>
          <a:stretch/>
        </p:blipFill>
        <p:spPr>
          <a:xfrm>
            <a:off x="2584619" y="248914"/>
            <a:ext cx="2628357" cy="87293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1BEB83F-D5A7-6432-914C-774474C6B4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04659" y="1121853"/>
            <a:ext cx="1720681" cy="172068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4A2B5BD0-E84B-81D2-D254-1C88B88B0F10}"/>
              </a:ext>
            </a:extLst>
          </p:cNvPr>
          <p:cNvSpPr txBox="1"/>
          <p:nvPr/>
        </p:nvSpPr>
        <p:spPr>
          <a:xfrm>
            <a:off x="253259" y="3441680"/>
            <a:ext cx="610048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Overall Recovery Type Percentages:</a:t>
            </a:r>
          </a:p>
          <a:p>
            <a:r>
              <a:rPr lang="en-US" sz="1200" dirty="0"/>
              <a:t>Steady recovery: 59.46% (22 out of 37)</a:t>
            </a:r>
          </a:p>
          <a:p>
            <a:r>
              <a:rPr lang="en-US" sz="1200" dirty="0"/>
              <a:t>Steady decline: 2.70% (1 out of 37)</a:t>
            </a:r>
          </a:p>
          <a:p>
            <a:r>
              <a:rPr lang="en-US" sz="1200" dirty="0"/>
              <a:t>Early recovery with chronic decline: 13.51% (5 out of 37)</a:t>
            </a:r>
          </a:p>
          <a:p>
            <a:r>
              <a:rPr lang="en-US" sz="1200" dirty="0"/>
              <a:t>Late recovery with acute decline: 24.32% (9 out of 37)</a:t>
            </a:r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B3CF9992-B620-C8FC-6E53-A40E37EFCA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566662" y="170899"/>
            <a:ext cx="2001931" cy="3245421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38E1F39C-B03B-821E-7877-03AE4C3582E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843260" y="59643"/>
            <a:ext cx="1975474" cy="3245422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2135DF4D-1F84-84EC-1BE6-EC21B7F45E88}"/>
              </a:ext>
            </a:extLst>
          </p:cNvPr>
          <p:cNvSpPr txBox="1"/>
          <p:nvPr/>
        </p:nvSpPr>
        <p:spPr>
          <a:xfrm>
            <a:off x="7831681" y="3441680"/>
            <a:ext cx="3870512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noProof="0" dirty="0"/>
              <a:t>Recovery Type Percentages by </a:t>
            </a:r>
            <a:r>
              <a:rPr lang="en-GB" sz="1100" noProof="0" dirty="0" err="1"/>
              <a:t>Fixed_Type</a:t>
            </a:r>
            <a:r>
              <a:rPr lang="en-GB" sz="1100" noProof="0" dirty="0"/>
              <a:t>:</a:t>
            </a:r>
          </a:p>
          <a:p>
            <a:r>
              <a:rPr lang="en-GB" sz="1100" noProof="0" dirty="0" err="1"/>
              <a:t>Fixed_Type</a:t>
            </a:r>
            <a:r>
              <a:rPr lang="en-GB" sz="1100" noProof="0" dirty="0"/>
              <a:t>: bad</a:t>
            </a:r>
          </a:p>
          <a:p>
            <a:r>
              <a:rPr lang="en-GB" sz="1100" noProof="0" dirty="0"/>
              <a:t>  Steady recovery: 68.75% (11 out of 16)</a:t>
            </a:r>
          </a:p>
          <a:p>
            <a:r>
              <a:rPr lang="en-GB" sz="1100" noProof="0" dirty="0"/>
              <a:t>  Steady decline: 6.25% (1 out of 16)</a:t>
            </a:r>
          </a:p>
          <a:p>
            <a:r>
              <a:rPr lang="en-GB" sz="1100" noProof="0" dirty="0"/>
              <a:t>  Early recovery with chronic decline: 6.25% (1 out of 16)</a:t>
            </a:r>
          </a:p>
          <a:p>
            <a:r>
              <a:rPr lang="en-GB" sz="1100" noProof="0" dirty="0"/>
              <a:t>  Late recovery with acute decline: 18.75% (3 out of 16)</a:t>
            </a:r>
          </a:p>
          <a:p>
            <a:endParaRPr lang="en-GB" sz="1100" noProof="0" dirty="0"/>
          </a:p>
          <a:p>
            <a:r>
              <a:rPr lang="en-GB" sz="1100" noProof="0" dirty="0" err="1"/>
              <a:t>Fixed_Type</a:t>
            </a:r>
            <a:r>
              <a:rPr lang="en-GB" sz="1100" noProof="0" dirty="0"/>
              <a:t>: good</a:t>
            </a:r>
          </a:p>
          <a:p>
            <a:r>
              <a:rPr lang="en-GB" sz="1100" noProof="0" dirty="0"/>
              <a:t>  Steady recovery: 52.38% (11 out of 21)</a:t>
            </a:r>
          </a:p>
          <a:p>
            <a:r>
              <a:rPr lang="en-GB" sz="1100" noProof="0" dirty="0"/>
              <a:t>  Steady decline: 0.00% (0 out of 21)</a:t>
            </a:r>
          </a:p>
          <a:p>
            <a:r>
              <a:rPr lang="en-GB" sz="1100" noProof="0" dirty="0"/>
              <a:t>  Early recovery with chronic decline: 19.05% (4 out of 21)</a:t>
            </a:r>
          </a:p>
          <a:p>
            <a:r>
              <a:rPr lang="en-GB" sz="1100" noProof="0" dirty="0"/>
              <a:t>  Late recovery with acute decline: 28.57% (6 out of 21)</a:t>
            </a:r>
          </a:p>
        </p:txBody>
      </p:sp>
    </p:spTree>
    <p:extLst>
      <p:ext uri="{BB962C8B-B14F-4D97-AF65-F5344CB8AC3E}">
        <p14:creationId xmlns:p14="http://schemas.microsoft.com/office/powerpoint/2010/main" val="41635737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C4CAC7-9E29-81DA-B283-16B0F12C85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4F3B72D-F820-2804-8B83-21844BFA6CF9}"/>
              </a:ext>
            </a:extLst>
          </p:cNvPr>
          <p:cNvSpPr/>
          <p:nvPr/>
        </p:nvSpPr>
        <p:spPr>
          <a:xfrm>
            <a:off x="8952000" y="-291155"/>
            <a:ext cx="3240000" cy="21418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7491D90-A576-28BB-0A02-E577F45297FD}"/>
              </a:ext>
            </a:extLst>
          </p:cNvPr>
          <p:cNvSpPr/>
          <p:nvPr/>
        </p:nvSpPr>
        <p:spPr>
          <a:xfrm>
            <a:off x="63500" y="-280086"/>
            <a:ext cx="6480000" cy="21418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071AA742-306D-2193-8209-3F37BE23D9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7287" t="5926" b="77130"/>
          <a:stretch/>
        </p:blipFill>
        <p:spPr>
          <a:xfrm>
            <a:off x="9236075" y="5871346"/>
            <a:ext cx="2628357" cy="8729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2FAE9D9-B34E-1CC9-7D4D-0BEC82D369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36075" y="4363221"/>
            <a:ext cx="1508125" cy="1508125"/>
          </a:xfrm>
          <a:prstGeom prst="rect">
            <a:avLst/>
          </a:prstGeom>
        </p:spPr>
      </p:pic>
      <p:graphicFrame>
        <p:nvGraphicFramePr>
          <p:cNvPr id="59" name="Table 58">
            <a:extLst>
              <a:ext uri="{FF2B5EF4-FFF2-40B4-BE49-F238E27FC236}">
                <a16:creationId xmlns:a16="http://schemas.microsoft.com/office/drawing/2014/main" id="{6AA54114-B93A-2746-E25A-8663732BBE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7884009"/>
              </p:ext>
            </p:extLst>
          </p:nvPr>
        </p:nvGraphicFramePr>
        <p:xfrm>
          <a:off x="4842579" y="3520515"/>
          <a:ext cx="2286000" cy="762000"/>
        </p:xfrm>
        <a:graphic>
          <a:graphicData uri="http://schemas.openxmlformats.org/drawingml/2006/table">
            <a:tbl>
              <a:tblPr/>
              <a:tblGrid>
                <a:gridCol w="1676400">
                  <a:extLst>
                    <a:ext uri="{9D8B030D-6E8A-4147-A177-3AD203B41FA5}">
                      <a16:colId xmlns:a16="http://schemas.microsoft.com/office/drawing/2014/main" val="416591172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183038209"/>
                    </a:ext>
                  </a:extLst>
                </a:gridCol>
              </a:tblGrid>
              <a:tr h="152400">
                <a:tc>
                  <a:txBody>
                    <a:bodyPr/>
                    <a:lstStyle/>
                    <a:p>
                      <a:pPr algn="l" fontAlgn="b"/>
                      <a:r>
                        <a:rPr lang="de-DE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Recovery_Type</a:t>
                      </a:r>
                      <a:endParaRPr lang="de-DE" sz="9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Percentage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5593687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algn="l" fontAlgn="b"/>
                      <a:r>
                        <a:rPr lang="de-DE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Steady recovery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88.89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2632564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algn="l" fontAlgn="b"/>
                      <a:r>
                        <a:rPr lang="de-DE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Steady decline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2229722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Early recovery with chronic decline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8.33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8272004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Late recovery with acute decline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2.78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8671369"/>
                  </a:ext>
                </a:extLst>
              </a:tr>
            </a:tbl>
          </a:graphicData>
        </a:graphic>
      </p:graphicFrame>
      <p:graphicFrame>
        <p:nvGraphicFramePr>
          <p:cNvPr id="60" name="Table 59">
            <a:extLst>
              <a:ext uri="{FF2B5EF4-FFF2-40B4-BE49-F238E27FC236}">
                <a16:creationId xmlns:a16="http://schemas.microsoft.com/office/drawing/2014/main" id="{283F4FFB-CDD1-DDDC-1A0D-33C5FCBF81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5093065"/>
              </p:ext>
            </p:extLst>
          </p:nvPr>
        </p:nvGraphicFramePr>
        <p:xfrm>
          <a:off x="-3175" y="3524324"/>
          <a:ext cx="2286000" cy="609600"/>
        </p:xfrm>
        <a:graphic>
          <a:graphicData uri="http://schemas.openxmlformats.org/drawingml/2006/table">
            <a:tbl>
              <a:tblPr/>
              <a:tblGrid>
                <a:gridCol w="1676400">
                  <a:extLst>
                    <a:ext uri="{9D8B030D-6E8A-4147-A177-3AD203B41FA5}">
                      <a16:colId xmlns:a16="http://schemas.microsoft.com/office/drawing/2014/main" val="2252070934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580133775"/>
                    </a:ext>
                  </a:extLst>
                </a:gridCol>
              </a:tblGrid>
              <a:tr h="152400">
                <a:tc>
                  <a:txBody>
                    <a:bodyPr/>
                    <a:lstStyle/>
                    <a:p>
                      <a:pPr algn="l" fontAlgn="b"/>
                      <a:r>
                        <a:rPr lang="de-DE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Steady recovery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69.44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10978175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algn="l" fontAlgn="b"/>
                      <a:r>
                        <a:rPr lang="de-DE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Steady decline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3746338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Early recovery with chronic decline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11.11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5727701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Late recovery with acute decline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19.44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8905529"/>
                  </a:ext>
                </a:extLst>
              </a:tr>
            </a:tbl>
          </a:graphicData>
        </a:graphic>
      </p:graphicFrame>
      <p:graphicFrame>
        <p:nvGraphicFramePr>
          <p:cNvPr id="61" name="Table 60">
            <a:extLst>
              <a:ext uri="{FF2B5EF4-FFF2-40B4-BE49-F238E27FC236}">
                <a16:creationId xmlns:a16="http://schemas.microsoft.com/office/drawing/2014/main" id="{D91B2026-C885-F174-C6E5-FFC3C50DF7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3111087"/>
              </p:ext>
            </p:extLst>
          </p:nvPr>
        </p:nvGraphicFramePr>
        <p:xfrm>
          <a:off x="2437697" y="3498675"/>
          <a:ext cx="2286000" cy="762000"/>
        </p:xfrm>
        <a:graphic>
          <a:graphicData uri="http://schemas.openxmlformats.org/drawingml/2006/table">
            <a:tbl>
              <a:tblPr/>
              <a:tblGrid>
                <a:gridCol w="1676400">
                  <a:extLst>
                    <a:ext uri="{9D8B030D-6E8A-4147-A177-3AD203B41FA5}">
                      <a16:colId xmlns:a16="http://schemas.microsoft.com/office/drawing/2014/main" val="1993504055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4119956834"/>
                    </a:ext>
                  </a:extLst>
                </a:gridCol>
              </a:tblGrid>
              <a:tr h="152400">
                <a:tc>
                  <a:txBody>
                    <a:bodyPr/>
                    <a:lstStyle/>
                    <a:p>
                      <a:pPr algn="l" fontAlgn="b"/>
                      <a:r>
                        <a:rPr lang="de-DE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Recovery_Type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Percentage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8894142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algn="l" fontAlgn="b"/>
                      <a:r>
                        <a:rPr lang="de-DE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Steady </a:t>
                      </a:r>
                      <a:r>
                        <a:rPr lang="de-DE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recovery</a:t>
                      </a:r>
                      <a:endParaRPr lang="de-DE" sz="9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58.33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27811623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algn="l" fontAlgn="b"/>
                      <a:r>
                        <a:rPr lang="de-DE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Steady decline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8.33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8184401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Early recovery with chronic decline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16.67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8360586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Late recovery with acute decline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16.67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528203"/>
                  </a:ext>
                </a:extLst>
              </a:tr>
            </a:tbl>
          </a:graphicData>
        </a:graphic>
      </p:graphicFrame>
      <p:graphicFrame>
        <p:nvGraphicFramePr>
          <p:cNvPr id="63" name="Table 62">
            <a:extLst>
              <a:ext uri="{FF2B5EF4-FFF2-40B4-BE49-F238E27FC236}">
                <a16:creationId xmlns:a16="http://schemas.microsoft.com/office/drawing/2014/main" id="{4E999A39-6049-69E2-FA03-369369A717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1928159"/>
              </p:ext>
            </p:extLst>
          </p:nvPr>
        </p:nvGraphicFramePr>
        <p:xfrm>
          <a:off x="7349422" y="3549300"/>
          <a:ext cx="2286000" cy="609600"/>
        </p:xfrm>
        <a:graphic>
          <a:graphicData uri="http://schemas.openxmlformats.org/drawingml/2006/table">
            <a:tbl>
              <a:tblPr/>
              <a:tblGrid>
                <a:gridCol w="1676400">
                  <a:extLst>
                    <a:ext uri="{9D8B030D-6E8A-4147-A177-3AD203B41FA5}">
                      <a16:colId xmlns:a16="http://schemas.microsoft.com/office/drawing/2014/main" val="1631399569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592915022"/>
                    </a:ext>
                  </a:extLst>
                </a:gridCol>
              </a:tblGrid>
              <a:tr h="152400">
                <a:tc>
                  <a:txBody>
                    <a:bodyPr/>
                    <a:lstStyle/>
                    <a:p>
                      <a:pPr algn="l" fontAlgn="b"/>
                      <a:r>
                        <a:rPr lang="de-DE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Steady </a:t>
                      </a:r>
                      <a:r>
                        <a:rPr lang="de-DE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recovery</a:t>
                      </a:r>
                      <a:endParaRPr lang="de-DE" sz="9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88.89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5289769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algn="l" fontAlgn="b"/>
                      <a:r>
                        <a:rPr lang="de-DE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Steady decline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2331108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Early recovery with chronic decline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5.56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8624152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Late recovery with acute decline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2.78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9992381"/>
                  </a:ext>
                </a:extLst>
              </a:tr>
            </a:tbl>
          </a:graphicData>
        </a:graphic>
      </p:graphicFrame>
      <p:graphicFrame>
        <p:nvGraphicFramePr>
          <p:cNvPr id="64" name="Table 63">
            <a:extLst>
              <a:ext uri="{FF2B5EF4-FFF2-40B4-BE49-F238E27FC236}">
                <a16:creationId xmlns:a16="http://schemas.microsoft.com/office/drawing/2014/main" id="{12695EA7-349B-4E55-D8A8-0A3E53F834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0185882"/>
              </p:ext>
            </p:extLst>
          </p:nvPr>
        </p:nvGraphicFramePr>
        <p:xfrm>
          <a:off x="9856265" y="3574875"/>
          <a:ext cx="2286000" cy="609600"/>
        </p:xfrm>
        <a:graphic>
          <a:graphicData uri="http://schemas.openxmlformats.org/drawingml/2006/table">
            <a:tbl>
              <a:tblPr/>
              <a:tblGrid>
                <a:gridCol w="1676400">
                  <a:extLst>
                    <a:ext uri="{9D8B030D-6E8A-4147-A177-3AD203B41FA5}">
                      <a16:colId xmlns:a16="http://schemas.microsoft.com/office/drawing/2014/main" val="3988861655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4104740496"/>
                    </a:ext>
                  </a:extLst>
                </a:gridCol>
              </a:tblGrid>
              <a:tr h="152400">
                <a:tc>
                  <a:txBody>
                    <a:bodyPr/>
                    <a:lstStyle/>
                    <a:p>
                      <a:pPr algn="l" fontAlgn="b"/>
                      <a:r>
                        <a:rPr lang="de-DE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Steady </a:t>
                      </a:r>
                      <a:r>
                        <a:rPr lang="de-DE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recovery</a:t>
                      </a:r>
                      <a:endParaRPr lang="de-DE" sz="9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77.78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35100398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algn="l" fontAlgn="b"/>
                      <a:r>
                        <a:rPr lang="de-DE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Steady decline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1559982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Early recovery with chronic decline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11.11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9175722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Late recovery with acute decline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8.33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085549"/>
                  </a:ext>
                </a:extLst>
              </a:tr>
            </a:tbl>
          </a:graphicData>
        </a:graphic>
      </p:graphicFrame>
      <p:pic>
        <p:nvPicPr>
          <p:cNvPr id="13" name="Picture 12">
            <a:extLst>
              <a:ext uri="{FF2B5EF4-FFF2-40B4-BE49-F238E27FC236}">
                <a16:creationId xmlns:a16="http://schemas.microsoft.com/office/drawing/2014/main" id="{63CB5AF2-93EA-07D7-1641-ACCF5205A6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554" y="41045"/>
            <a:ext cx="10707646" cy="3508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3893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282FE2-53CC-5BE9-E1E7-288914362A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B6D1BD5-D59F-729A-2925-3B779115AD0E}"/>
              </a:ext>
            </a:extLst>
          </p:cNvPr>
          <p:cNvSpPr/>
          <p:nvPr/>
        </p:nvSpPr>
        <p:spPr>
          <a:xfrm>
            <a:off x="8952000" y="-291155"/>
            <a:ext cx="3240000" cy="21418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 </a:t>
            </a:r>
            <a:endParaRPr lang="en-DE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F81F0A5-944D-8FD1-EE49-669F8FE85D7B}"/>
              </a:ext>
            </a:extLst>
          </p:cNvPr>
          <p:cNvSpPr/>
          <p:nvPr/>
        </p:nvSpPr>
        <p:spPr>
          <a:xfrm>
            <a:off x="0" y="-291155"/>
            <a:ext cx="6480000" cy="21418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50F493B-73A7-E161-AA60-6714AF8136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8936" t="8220" r="2458" b="78572"/>
          <a:stretch/>
        </p:blipFill>
        <p:spPr>
          <a:xfrm>
            <a:off x="7158922" y="1722447"/>
            <a:ext cx="2375648" cy="68050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29D0C48-DB4D-D55C-FF32-96B82EB087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93600" y="4133924"/>
            <a:ext cx="1508125" cy="1508125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0BD1FA9-BAF9-A475-A486-1844FAB01B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3056753"/>
              </p:ext>
            </p:extLst>
          </p:nvPr>
        </p:nvGraphicFramePr>
        <p:xfrm>
          <a:off x="4847522" y="5752988"/>
          <a:ext cx="2286000" cy="762000"/>
        </p:xfrm>
        <a:graphic>
          <a:graphicData uri="http://schemas.openxmlformats.org/drawingml/2006/table">
            <a:tbl>
              <a:tblPr/>
              <a:tblGrid>
                <a:gridCol w="1676400">
                  <a:extLst>
                    <a:ext uri="{9D8B030D-6E8A-4147-A177-3AD203B41FA5}">
                      <a16:colId xmlns:a16="http://schemas.microsoft.com/office/drawing/2014/main" val="416591172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183038209"/>
                    </a:ext>
                  </a:extLst>
                </a:gridCol>
              </a:tblGrid>
              <a:tr h="152400">
                <a:tc>
                  <a:txBody>
                    <a:bodyPr/>
                    <a:lstStyle/>
                    <a:p>
                      <a:pPr algn="l" fontAlgn="b"/>
                      <a:r>
                        <a:rPr lang="de-DE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Recovery_Type</a:t>
                      </a:r>
                      <a:endParaRPr lang="de-DE" sz="9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Percentage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5593687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algn="l" fontAlgn="b"/>
                      <a:r>
                        <a:rPr lang="de-DE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Steady recovery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88.89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2632564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algn="l" fontAlgn="b"/>
                      <a:r>
                        <a:rPr lang="de-DE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Steady decline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2229722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Early recovery with chronic decline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8.33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8272004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Late recovery with acute decline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2.78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8671369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BEA78B41-A47F-B7EA-F5F5-C550B3D25A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077096"/>
              </p:ext>
            </p:extLst>
          </p:nvPr>
        </p:nvGraphicFramePr>
        <p:xfrm>
          <a:off x="187325" y="4770326"/>
          <a:ext cx="2286000" cy="609600"/>
        </p:xfrm>
        <a:graphic>
          <a:graphicData uri="http://schemas.openxmlformats.org/drawingml/2006/table">
            <a:tbl>
              <a:tblPr/>
              <a:tblGrid>
                <a:gridCol w="1676400">
                  <a:extLst>
                    <a:ext uri="{9D8B030D-6E8A-4147-A177-3AD203B41FA5}">
                      <a16:colId xmlns:a16="http://schemas.microsoft.com/office/drawing/2014/main" val="2252070934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580133775"/>
                    </a:ext>
                  </a:extLst>
                </a:gridCol>
              </a:tblGrid>
              <a:tr h="152400">
                <a:tc>
                  <a:txBody>
                    <a:bodyPr/>
                    <a:lstStyle/>
                    <a:p>
                      <a:pPr algn="l" fontAlgn="b"/>
                      <a:r>
                        <a:rPr lang="de-DE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Steady recovery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69.44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10978175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algn="l" fontAlgn="b"/>
                      <a:r>
                        <a:rPr lang="de-DE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Steady decline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3746338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Early recovery with chronic decline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11.11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5727701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Late recovery with acute decline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19.44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8905529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99EC7439-92A5-9F11-2186-55E10A8FE5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4872932"/>
              </p:ext>
            </p:extLst>
          </p:nvPr>
        </p:nvGraphicFramePr>
        <p:xfrm>
          <a:off x="2746029" y="4847223"/>
          <a:ext cx="2286000" cy="762000"/>
        </p:xfrm>
        <a:graphic>
          <a:graphicData uri="http://schemas.openxmlformats.org/drawingml/2006/table">
            <a:tbl>
              <a:tblPr/>
              <a:tblGrid>
                <a:gridCol w="1676400">
                  <a:extLst>
                    <a:ext uri="{9D8B030D-6E8A-4147-A177-3AD203B41FA5}">
                      <a16:colId xmlns:a16="http://schemas.microsoft.com/office/drawing/2014/main" val="1993504055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4119956834"/>
                    </a:ext>
                  </a:extLst>
                </a:gridCol>
              </a:tblGrid>
              <a:tr h="152400">
                <a:tc>
                  <a:txBody>
                    <a:bodyPr/>
                    <a:lstStyle/>
                    <a:p>
                      <a:pPr algn="l" fontAlgn="b"/>
                      <a:r>
                        <a:rPr lang="de-DE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Recovery_Type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Percentage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8894142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algn="l" fontAlgn="b"/>
                      <a:r>
                        <a:rPr lang="de-DE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Steady recovery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58.33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27811623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algn="l" fontAlgn="b"/>
                      <a:r>
                        <a:rPr lang="de-DE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Steady decline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8.33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8184401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Early recovery with chronic decline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16.67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8360586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Late recovery with acute decline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16.67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528203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ACE14344-9A44-D33C-3AA8-8B17D7D9B5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3467880"/>
              </p:ext>
            </p:extLst>
          </p:nvPr>
        </p:nvGraphicFramePr>
        <p:xfrm>
          <a:off x="7158922" y="4795302"/>
          <a:ext cx="2286000" cy="609600"/>
        </p:xfrm>
        <a:graphic>
          <a:graphicData uri="http://schemas.openxmlformats.org/drawingml/2006/table">
            <a:tbl>
              <a:tblPr/>
              <a:tblGrid>
                <a:gridCol w="1676400">
                  <a:extLst>
                    <a:ext uri="{9D8B030D-6E8A-4147-A177-3AD203B41FA5}">
                      <a16:colId xmlns:a16="http://schemas.microsoft.com/office/drawing/2014/main" val="1631399569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592915022"/>
                    </a:ext>
                  </a:extLst>
                </a:gridCol>
              </a:tblGrid>
              <a:tr h="152400">
                <a:tc>
                  <a:txBody>
                    <a:bodyPr/>
                    <a:lstStyle/>
                    <a:p>
                      <a:pPr algn="l" fontAlgn="b"/>
                      <a:r>
                        <a:rPr lang="de-DE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Steady </a:t>
                      </a:r>
                      <a:r>
                        <a:rPr lang="de-DE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recovery</a:t>
                      </a:r>
                      <a:endParaRPr lang="de-DE" sz="9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88.89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5289769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algn="l" fontAlgn="b"/>
                      <a:r>
                        <a:rPr lang="de-DE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Steady decline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2331108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Early recovery with chronic decline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5.56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8624152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Late recovery with acute decline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2.78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9992381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4BDD72B3-1C0B-D1CC-A44F-D126700AAB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4739646"/>
              </p:ext>
            </p:extLst>
          </p:nvPr>
        </p:nvGraphicFramePr>
        <p:xfrm>
          <a:off x="9807218" y="4838981"/>
          <a:ext cx="2286000" cy="609600"/>
        </p:xfrm>
        <a:graphic>
          <a:graphicData uri="http://schemas.openxmlformats.org/drawingml/2006/table">
            <a:tbl>
              <a:tblPr/>
              <a:tblGrid>
                <a:gridCol w="1676400">
                  <a:extLst>
                    <a:ext uri="{9D8B030D-6E8A-4147-A177-3AD203B41FA5}">
                      <a16:colId xmlns:a16="http://schemas.microsoft.com/office/drawing/2014/main" val="3988861655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4104740496"/>
                    </a:ext>
                  </a:extLst>
                </a:gridCol>
              </a:tblGrid>
              <a:tr h="152400">
                <a:tc>
                  <a:txBody>
                    <a:bodyPr/>
                    <a:lstStyle/>
                    <a:p>
                      <a:pPr algn="l" fontAlgn="b"/>
                      <a:r>
                        <a:rPr lang="de-DE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Steady </a:t>
                      </a:r>
                      <a:r>
                        <a:rPr lang="de-DE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recovery</a:t>
                      </a:r>
                      <a:endParaRPr lang="de-DE" sz="9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77.78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35100398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algn="l" fontAlgn="b"/>
                      <a:r>
                        <a:rPr lang="de-DE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Steady decline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1559982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Early recovery with chronic decline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11.11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9175722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Late recovery with acute decline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8.33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085549"/>
                  </a:ext>
                </a:extLst>
              </a:tr>
            </a:tbl>
          </a:graphicData>
        </a:graphic>
      </p:graphicFrame>
      <p:pic>
        <p:nvPicPr>
          <p:cNvPr id="26" name="Graphic 25">
            <a:extLst>
              <a:ext uri="{FF2B5EF4-FFF2-40B4-BE49-F238E27FC236}">
                <a16:creationId xmlns:a16="http://schemas.microsoft.com/office/drawing/2014/main" id="{30ACAC08-A77D-4F0F-0383-A5E340EFB46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8338" t="13898" r="9292" b="13835"/>
          <a:stretch/>
        </p:blipFill>
        <p:spPr>
          <a:xfrm>
            <a:off x="0" y="0"/>
            <a:ext cx="5884336" cy="3441700"/>
          </a:xfrm>
          <a:prstGeom prst="rect">
            <a:avLst/>
          </a:prstGeom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62C3657C-371F-E41C-2063-94B4FF6F6798}"/>
              </a:ext>
            </a:extLst>
          </p:cNvPr>
          <p:cNvGrpSpPr/>
          <p:nvPr/>
        </p:nvGrpSpPr>
        <p:grpSpPr>
          <a:xfrm>
            <a:off x="133350" y="3441700"/>
            <a:ext cx="4008882" cy="582669"/>
            <a:chOff x="133350" y="3441700"/>
            <a:chExt cx="3851145" cy="582669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6129BA6-2032-AE8F-7353-095368B11BEC}"/>
                </a:ext>
              </a:extLst>
            </p:cNvPr>
            <p:cNvSpPr txBox="1"/>
            <p:nvPr/>
          </p:nvSpPr>
          <p:spPr>
            <a:xfrm>
              <a:off x="1899840" y="3447288"/>
              <a:ext cx="2084655" cy="57708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GB" sz="1050" b="1" dirty="0"/>
                <a:t>Early recovery with chronic decline</a:t>
              </a:r>
            </a:p>
            <a:p>
              <a:r>
                <a:rPr lang="en-GB" sz="1050" b="1" dirty="0"/>
                <a:t>Late recovery with acute decline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516487E-6200-8DC2-A644-EAB36F16286F}"/>
                </a:ext>
              </a:extLst>
            </p:cNvPr>
            <p:cNvSpPr txBox="1"/>
            <p:nvPr/>
          </p:nvSpPr>
          <p:spPr>
            <a:xfrm>
              <a:off x="442645" y="3441700"/>
              <a:ext cx="1094983" cy="41549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GB" sz="1050" b="1" dirty="0"/>
                <a:t>Steady recovery</a:t>
              </a:r>
            </a:p>
            <a:p>
              <a:r>
                <a:rPr lang="en-GB" sz="1050" b="1" dirty="0"/>
                <a:t>Steady decline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9132BC44-9030-104B-FA1F-322B692AA919}"/>
                </a:ext>
              </a:extLst>
            </p:cNvPr>
            <p:cNvSpPr/>
            <p:nvPr/>
          </p:nvSpPr>
          <p:spPr>
            <a:xfrm>
              <a:off x="133350" y="3667813"/>
              <a:ext cx="361950" cy="123825"/>
            </a:xfrm>
            <a:prstGeom prst="rect">
              <a:avLst/>
            </a:prstGeom>
            <a:solidFill>
              <a:srgbClr val="377EB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b="1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C1D7F42F-BC90-BA80-308A-B234454F3DEB}"/>
                </a:ext>
              </a:extLst>
            </p:cNvPr>
            <p:cNvSpPr/>
            <p:nvPr/>
          </p:nvSpPr>
          <p:spPr>
            <a:xfrm>
              <a:off x="133350" y="3505885"/>
              <a:ext cx="361950" cy="123825"/>
            </a:xfrm>
            <a:prstGeom prst="rect">
              <a:avLst/>
            </a:prstGeom>
            <a:solidFill>
              <a:srgbClr val="E41A1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b="1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EF0F95E9-26BA-618D-ADB3-D318E43BCA0F}"/>
                </a:ext>
              </a:extLst>
            </p:cNvPr>
            <p:cNvSpPr/>
            <p:nvPr/>
          </p:nvSpPr>
          <p:spPr>
            <a:xfrm>
              <a:off x="1557689" y="3673822"/>
              <a:ext cx="361950" cy="123825"/>
            </a:xfrm>
            <a:prstGeom prst="rect">
              <a:avLst/>
            </a:prstGeom>
            <a:solidFill>
              <a:srgbClr val="984EA3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b="1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88B8DE07-D4E8-2824-E5F4-CC8A79BB143E}"/>
                </a:ext>
              </a:extLst>
            </p:cNvPr>
            <p:cNvSpPr/>
            <p:nvPr/>
          </p:nvSpPr>
          <p:spPr>
            <a:xfrm>
              <a:off x="1557689" y="3511894"/>
              <a:ext cx="361950" cy="123825"/>
            </a:xfrm>
            <a:prstGeom prst="rect">
              <a:avLst/>
            </a:prstGeom>
            <a:solidFill>
              <a:srgbClr val="4DAF4A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b="1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9EA0E225-D27E-D110-FCEE-DE4CA220229F}"/>
              </a:ext>
            </a:extLst>
          </p:cNvPr>
          <p:cNvGrpSpPr/>
          <p:nvPr/>
        </p:nvGrpSpPr>
        <p:grpSpPr>
          <a:xfrm>
            <a:off x="4134794" y="3441700"/>
            <a:ext cx="1453788" cy="415498"/>
            <a:chOff x="4015922" y="3441700"/>
            <a:chExt cx="1453788" cy="415498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97DFC120-76FC-8707-0FB0-8927FC802A79}"/>
                </a:ext>
              </a:extLst>
            </p:cNvPr>
            <p:cNvSpPr txBox="1"/>
            <p:nvPr/>
          </p:nvSpPr>
          <p:spPr>
            <a:xfrm>
              <a:off x="4344257" y="3441700"/>
              <a:ext cx="1125453" cy="41549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GB" sz="1050" i="1" noProof="0" dirty="0"/>
                <a:t>Infarct</a:t>
              </a:r>
              <a:r>
                <a:rPr lang="de-DE" sz="1050" i="1" dirty="0"/>
                <a:t>/</a:t>
              </a:r>
              <a:r>
                <a:rPr lang="en-US" sz="1050" i="1" noProof="0" dirty="0"/>
                <a:t>Ischemia</a:t>
              </a:r>
              <a:endParaRPr lang="de-DE" sz="1050" i="1" dirty="0"/>
            </a:p>
            <a:p>
              <a:r>
                <a:rPr lang="en-US" sz="1050" i="1" noProof="0" dirty="0"/>
                <a:t>Bleeding</a:t>
              </a:r>
              <a:endParaRPr lang="de-DE" sz="1050" i="1" dirty="0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71DED4A7-7AA5-2FAD-80A7-5E92C3AA0C01}"/>
                </a:ext>
              </a:extLst>
            </p:cNvPr>
            <p:cNvSpPr/>
            <p:nvPr/>
          </p:nvSpPr>
          <p:spPr>
            <a:xfrm>
              <a:off x="4015922" y="3667813"/>
              <a:ext cx="361950" cy="123825"/>
            </a:xfrm>
            <a:prstGeom prst="rect">
              <a:avLst/>
            </a:prstGeom>
            <a:solidFill>
              <a:srgbClr val="FC8D6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01CC490-FA85-F746-4A6F-EF1E58CEE0F7}"/>
                </a:ext>
              </a:extLst>
            </p:cNvPr>
            <p:cNvSpPr/>
            <p:nvPr/>
          </p:nvSpPr>
          <p:spPr>
            <a:xfrm>
              <a:off x="4015922" y="3505887"/>
              <a:ext cx="361950" cy="123825"/>
            </a:xfrm>
            <a:prstGeom prst="rect">
              <a:avLst/>
            </a:prstGeom>
            <a:solidFill>
              <a:srgbClr val="66C2A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7EEE7FE2-C3C3-6AF1-9A34-2118AB8C59EA}"/>
              </a:ext>
            </a:extLst>
          </p:cNvPr>
          <p:cNvCxnSpPr/>
          <p:nvPr/>
        </p:nvCxnSpPr>
        <p:spPr>
          <a:xfrm>
            <a:off x="4448750" y="4480560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3213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77235F-CB12-C89E-038B-B6E35EA6AF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82CBF31-1772-F08F-E96E-FC04B87A7FBE}"/>
              </a:ext>
            </a:extLst>
          </p:cNvPr>
          <p:cNvSpPr/>
          <p:nvPr/>
        </p:nvSpPr>
        <p:spPr>
          <a:xfrm>
            <a:off x="8952000" y="-291155"/>
            <a:ext cx="3240000" cy="21418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E4F92FF-9C1C-E1B4-7AF0-6FAED5F4AA71}"/>
              </a:ext>
            </a:extLst>
          </p:cNvPr>
          <p:cNvSpPr/>
          <p:nvPr/>
        </p:nvSpPr>
        <p:spPr>
          <a:xfrm>
            <a:off x="63500" y="-280086"/>
            <a:ext cx="6480000" cy="21418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586963B-25C1-50A5-D66E-AC89776263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7287" t="5926" b="77130"/>
          <a:stretch/>
        </p:blipFill>
        <p:spPr>
          <a:xfrm>
            <a:off x="12293600" y="5642049"/>
            <a:ext cx="2628357" cy="8729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D77F338-7D5B-5B8D-98F0-2867C5DC79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93600" y="4133924"/>
            <a:ext cx="1508125" cy="1508125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CC399D9E-EEDB-DAA3-71AC-76D63C70A72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11186"/>
            <a:ext cx="12192000" cy="4876800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47C0278-3688-23CA-9395-B6C8F7C96851}"/>
              </a:ext>
            </a:extLst>
          </p:cNvPr>
          <p:cNvGraphicFramePr>
            <a:graphicFrameLocks noGrp="1"/>
          </p:cNvGraphicFramePr>
          <p:nvPr/>
        </p:nvGraphicFramePr>
        <p:xfrm>
          <a:off x="4847522" y="5752988"/>
          <a:ext cx="2286000" cy="762000"/>
        </p:xfrm>
        <a:graphic>
          <a:graphicData uri="http://schemas.openxmlformats.org/drawingml/2006/table">
            <a:tbl>
              <a:tblPr/>
              <a:tblGrid>
                <a:gridCol w="1676400">
                  <a:extLst>
                    <a:ext uri="{9D8B030D-6E8A-4147-A177-3AD203B41FA5}">
                      <a16:colId xmlns:a16="http://schemas.microsoft.com/office/drawing/2014/main" val="416591172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183038209"/>
                    </a:ext>
                  </a:extLst>
                </a:gridCol>
              </a:tblGrid>
              <a:tr h="152400">
                <a:tc>
                  <a:txBody>
                    <a:bodyPr/>
                    <a:lstStyle/>
                    <a:p>
                      <a:pPr algn="l" fontAlgn="b"/>
                      <a:r>
                        <a:rPr lang="de-DE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Recovery_Type</a:t>
                      </a:r>
                      <a:endParaRPr lang="de-DE" sz="9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Percentage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5593687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algn="l" fontAlgn="b"/>
                      <a:r>
                        <a:rPr lang="de-DE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Steady recovery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88.89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2632564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algn="l" fontAlgn="b"/>
                      <a:r>
                        <a:rPr lang="de-DE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Steady decline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2229722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Early recovery with chronic decline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8.33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8272004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Late recovery with acute decline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2.78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8671369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95D14FA5-7484-F69F-8317-9901B0DCDA66}"/>
              </a:ext>
            </a:extLst>
          </p:cNvPr>
          <p:cNvGraphicFramePr>
            <a:graphicFrameLocks noGrp="1"/>
          </p:cNvGraphicFramePr>
          <p:nvPr/>
        </p:nvGraphicFramePr>
        <p:xfrm>
          <a:off x="187325" y="4770326"/>
          <a:ext cx="2286000" cy="609600"/>
        </p:xfrm>
        <a:graphic>
          <a:graphicData uri="http://schemas.openxmlformats.org/drawingml/2006/table">
            <a:tbl>
              <a:tblPr/>
              <a:tblGrid>
                <a:gridCol w="1676400">
                  <a:extLst>
                    <a:ext uri="{9D8B030D-6E8A-4147-A177-3AD203B41FA5}">
                      <a16:colId xmlns:a16="http://schemas.microsoft.com/office/drawing/2014/main" val="2252070934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580133775"/>
                    </a:ext>
                  </a:extLst>
                </a:gridCol>
              </a:tblGrid>
              <a:tr h="152400">
                <a:tc>
                  <a:txBody>
                    <a:bodyPr/>
                    <a:lstStyle/>
                    <a:p>
                      <a:pPr algn="l" fontAlgn="b"/>
                      <a:r>
                        <a:rPr lang="de-DE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Steady recovery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69.44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10978175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algn="l" fontAlgn="b"/>
                      <a:r>
                        <a:rPr lang="de-DE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Steady decline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3746338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Early recovery with chronic decline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11.11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5727701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Late recovery with acute decline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19.44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8905529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E6ABC184-275D-5480-A2E3-829626710CC5}"/>
              </a:ext>
            </a:extLst>
          </p:cNvPr>
          <p:cNvGraphicFramePr>
            <a:graphicFrameLocks noGrp="1"/>
          </p:cNvGraphicFramePr>
          <p:nvPr/>
        </p:nvGraphicFramePr>
        <p:xfrm>
          <a:off x="2746029" y="4847223"/>
          <a:ext cx="2286000" cy="762000"/>
        </p:xfrm>
        <a:graphic>
          <a:graphicData uri="http://schemas.openxmlformats.org/drawingml/2006/table">
            <a:tbl>
              <a:tblPr/>
              <a:tblGrid>
                <a:gridCol w="1676400">
                  <a:extLst>
                    <a:ext uri="{9D8B030D-6E8A-4147-A177-3AD203B41FA5}">
                      <a16:colId xmlns:a16="http://schemas.microsoft.com/office/drawing/2014/main" val="1993504055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4119956834"/>
                    </a:ext>
                  </a:extLst>
                </a:gridCol>
              </a:tblGrid>
              <a:tr h="152400">
                <a:tc>
                  <a:txBody>
                    <a:bodyPr/>
                    <a:lstStyle/>
                    <a:p>
                      <a:pPr algn="l" fontAlgn="b"/>
                      <a:r>
                        <a:rPr lang="de-DE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Recovery_Type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Percentage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8894142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algn="l" fontAlgn="b"/>
                      <a:r>
                        <a:rPr lang="de-DE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Steady recovery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58.33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27811623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algn="l" fontAlgn="b"/>
                      <a:r>
                        <a:rPr lang="de-DE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Steady </a:t>
                      </a:r>
                      <a:r>
                        <a:rPr lang="de-DE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decline</a:t>
                      </a:r>
                      <a:endParaRPr lang="de-DE" sz="9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8.33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8184401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Early recovery with chronic decline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16.67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8360586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Late recovery with acute decline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16.67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528203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EB114894-FD70-BFA9-1206-A90026BEECBE}"/>
              </a:ext>
            </a:extLst>
          </p:cNvPr>
          <p:cNvGraphicFramePr>
            <a:graphicFrameLocks noGrp="1"/>
          </p:cNvGraphicFramePr>
          <p:nvPr/>
        </p:nvGraphicFramePr>
        <p:xfrm>
          <a:off x="7158922" y="4795302"/>
          <a:ext cx="2286000" cy="609600"/>
        </p:xfrm>
        <a:graphic>
          <a:graphicData uri="http://schemas.openxmlformats.org/drawingml/2006/table">
            <a:tbl>
              <a:tblPr/>
              <a:tblGrid>
                <a:gridCol w="1676400">
                  <a:extLst>
                    <a:ext uri="{9D8B030D-6E8A-4147-A177-3AD203B41FA5}">
                      <a16:colId xmlns:a16="http://schemas.microsoft.com/office/drawing/2014/main" val="1631399569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592915022"/>
                    </a:ext>
                  </a:extLst>
                </a:gridCol>
              </a:tblGrid>
              <a:tr h="152400">
                <a:tc>
                  <a:txBody>
                    <a:bodyPr/>
                    <a:lstStyle/>
                    <a:p>
                      <a:pPr algn="l" fontAlgn="b"/>
                      <a:r>
                        <a:rPr lang="de-DE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Steady </a:t>
                      </a:r>
                      <a:r>
                        <a:rPr lang="de-DE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recovery</a:t>
                      </a:r>
                      <a:endParaRPr lang="de-DE" sz="9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88.89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5289769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algn="l" fontAlgn="b"/>
                      <a:r>
                        <a:rPr lang="de-DE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Steady decline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2331108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Early recovery with chronic decline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5.56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8624152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Late recovery with acute decline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2.78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9992381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3661CE10-B576-0100-1BAF-856F5C3CB81C}"/>
              </a:ext>
            </a:extLst>
          </p:cNvPr>
          <p:cNvGraphicFramePr>
            <a:graphicFrameLocks noGrp="1"/>
          </p:cNvGraphicFramePr>
          <p:nvPr/>
        </p:nvGraphicFramePr>
        <p:xfrm>
          <a:off x="9807218" y="4838981"/>
          <a:ext cx="2286000" cy="609600"/>
        </p:xfrm>
        <a:graphic>
          <a:graphicData uri="http://schemas.openxmlformats.org/drawingml/2006/table">
            <a:tbl>
              <a:tblPr/>
              <a:tblGrid>
                <a:gridCol w="1676400">
                  <a:extLst>
                    <a:ext uri="{9D8B030D-6E8A-4147-A177-3AD203B41FA5}">
                      <a16:colId xmlns:a16="http://schemas.microsoft.com/office/drawing/2014/main" val="3988861655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4104740496"/>
                    </a:ext>
                  </a:extLst>
                </a:gridCol>
              </a:tblGrid>
              <a:tr h="152400">
                <a:tc>
                  <a:txBody>
                    <a:bodyPr/>
                    <a:lstStyle/>
                    <a:p>
                      <a:pPr algn="l" fontAlgn="b"/>
                      <a:r>
                        <a:rPr lang="de-DE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Steady </a:t>
                      </a:r>
                      <a:r>
                        <a:rPr lang="de-DE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recovery</a:t>
                      </a:r>
                      <a:endParaRPr lang="de-DE" sz="9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77.78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35100398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algn="l" fontAlgn="b"/>
                      <a:r>
                        <a:rPr lang="de-DE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Steady decline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1559982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Early recovery with chronic decline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11.11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9175722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Late recovery with acute decline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8.33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085549"/>
                  </a:ext>
                </a:extLst>
              </a:tr>
            </a:tbl>
          </a:graphicData>
        </a:graphic>
      </p:graphicFrame>
      <p:sp>
        <p:nvSpPr>
          <p:cNvPr id="13" name="Rectangle 12">
            <a:extLst>
              <a:ext uri="{FF2B5EF4-FFF2-40B4-BE49-F238E27FC236}">
                <a16:creationId xmlns:a16="http://schemas.microsoft.com/office/drawing/2014/main" id="{F6DEBB58-A74F-8FB2-655C-5856A32C085F}"/>
              </a:ext>
            </a:extLst>
          </p:cNvPr>
          <p:cNvSpPr/>
          <p:nvPr/>
        </p:nvSpPr>
        <p:spPr>
          <a:xfrm rot="732988">
            <a:off x="2750195" y="3744922"/>
            <a:ext cx="1987896" cy="25210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158781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056473-A5C6-F0A3-F776-FF99440B65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3F881AC-9285-B553-BBE7-4DD0320B7BD5}"/>
              </a:ext>
            </a:extLst>
          </p:cNvPr>
          <p:cNvSpPr/>
          <p:nvPr/>
        </p:nvSpPr>
        <p:spPr>
          <a:xfrm>
            <a:off x="8952000" y="-291155"/>
            <a:ext cx="3240000" cy="21418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32C46E1-B41B-36EB-6A8F-DFB6D1ED2580}"/>
              </a:ext>
            </a:extLst>
          </p:cNvPr>
          <p:cNvSpPr/>
          <p:nvPr/>
        </p:nvSpPr>
        <p:spPr>
          <a:xfrm>
            <a:off x="63500" y="-280086"/>
            <a:ext cx="6480000" cy="21418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128A2091-A0FE-2881-3C5D-7386AF334F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7287" t="5926" b="77130"/>
          <a:stretch/>
        </p:blipFill>
        <p:spPr>
          <a:xfrm>
            <a:off x="12293600" y="5642049"/>
            <a:ext cx="2628357" cy="8729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3F24B67-B831-2875-5EB7-B1F7E460A0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93600" y="4133924"/>
            <a:ext cx="1508125" cy="15081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64AC628-0B21-BCF3-86C1-38A6BD8AE3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4796" y="0"/>
            <a:ext cx="6345558" cy="68580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0225213-AD4A-B73F-B704-0B428A52AC6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17220" y="106680"/>
            <a:ext cx="2852560" cy="5705120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4B12EC66-5D0A-763D-9B34-730856D56DBD}"/>
              </a:ext>
            </a:extLst>
          </p:cNvPr>
          <p:cNvGrpSpPr/>
          <p:nvPr/>
        </p:nvGrpSpPr>
        <p:grpSpPr>
          <a:xfrm>
            <a:off x="7859268" y="1306644"/>
            <a:ext cx="4008882" cy="582669"/>
            <a:chOff x="133350" y="3441700"/>
            <a:chExt cx="3851145" cy="582669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E18AE1D-5AFA-3E3C-DC74-ABFEDF2904CB}"/>
                </a:ext>
              </a:extLst>
            </p:cNvPr>
            <p:cNvSpPr txBox="1"/>
            <p:nvPr/>
          </p:nvSpPr>
          <p:spPr>
            <a:xfrm>
              <a:off x="1899840" y="3447288"/>
              <a:ext cx="2084655" cy="57708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GB" sz="1050" b="1" dirty="0"/>
                <a:t>Early recovery with chronic decline</a:t>
              </a:r>
            </a:p>
            <a:p>
              <a:r>
                <a:rPr lang="en-GB" sz="1050" b="1" dirty="0"/>
                <a:t>Late recovery with acute decline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57D3ABC-BC8C-CEC2-F309-7FD553E6F203}"/>
                </a:ext>
              </a:extLst>
            </p:cNvPr>
            <p:cNvSpPr txBox="1"/>
            <p:nvPr/>
          </p:nvSpPr>
          <p:spPr>
            <a:xfrm>
              <a:off x="442645" y="3441700"/>
              <a:ext cx="1094983" cy="41549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GB" sz="1050" b="1" dirty="0"/>
                <a:t>Steady recovery</a:t>
              </a:r>
            </a:p>
            <a:p>
              <a:r>
                <a:rPr lang="en-GB" sz="1050" b="1" dirty="0"/>
                <a:t>Steady decline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FE7F72BB-A2D8-FEFF-AD08-708299B800AE}"/>
                </a:ext>
              </a:extLst>
            </p:cNvPr>
            <p:cNvSpPr/>
            <p:nvPr/>
          </p:nvSpPr>
          <p:spPr>
            <a:xfrm>
              <a:off x="133350" y="3667813"/>
              <a:ext cx="361950" cy="123825"/>
            </a:xfrm>
            <a:prstGeom prst="rect">
              <a:avLst/>
            </a:prstGeom>
            <a:solidFill>
              <a:srgbClr val="377EB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b="1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391673C-7F67-C6B4-F06A-C67EF8A5A28C}"/>
                </a:ext>
              </a:extLst>
            </p:cNvPr>
            <p:cNvSpPr/>
            <p:nvPr/>
          </p:nvSpPr>
          <p:spPr>
            <a:xfrm>
              <a:off x="133350" y="3505885"/>
              <a:ext cx="361950" cy="123825"/>
            </a:xfrm>
            <a:prstGeom prst="rect">
              <a:avLst/>
            </a:prstGeom>
            <a:solidFill>
              <a:srgbClr val="E41A1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b="1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016AA8AE-03BC-C51E-BDBE-9B7B32634C71}"/>
                </a:ext>
              </a:extLst>
            </p:cNvPr>
            <p:cNvSpPr/>
            <p:nvPr/>
          </p:nvSpPr>
          <p:spPr>
            <a:xfrm>
              <a:off x="1557689" y="3673822"/>
              <a:ext cx="361950" cy="123825"/>
            </a:xfrm>
            <a:prstGeom prst="rect">
              <a:avLst/>
            </a:prstGeom>
            <a:solidFill>
              <a:srgbClr val="984EA3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b="1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A1BF15D2-91B7-A6D1-F419-526F76BFF7A6}"/>
                </a:ext>
              </a:extLst>
            </p:cNvPr>
            <p:cNvSpPr/>
            <p:nvPr/>
          </p:nvSpPr>
          <p:spPr>
            <a:xfrm>
              <a:off x="1557689" y="3511894"/>
              <a:ext cx="361950" cy="123825"/>
            </a:xfrm>
            <a:prstGeom prst="rect">
              <a:avLst/>
            </a:prstGeom>
            <a:solidFill>
              <a:srgbClr val="4DAF4A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b="1"/>
            </a:p>
          </p:txBody>
        </p:sp>
      </p:grpSp>
      <p:pic>
        <p:nvPicPr>
          <p:cNvPr id="32" name="Picture 31">
            <a:extLst>
              <a:ext uri="{FF2B5EF4-FFF2-40B4-BE49-F238E27FC236}">
                <a16:creationId xmlns:a16="http://schemas.microsoft.com/office/drawing/2014/main" id="{358600C2-3102-D734-F9AB-23A8AE0A0AC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67428" y="571857"/>
            <a:ext cx="2857143" cy="57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8286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DE9366-4E98-49C9-518C-F183359311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048D34D-288C-D977-6413-07C14DB014EB}"/>
              </a:ext>
            </a:extLst>
          </p:cNvPr>
          <p:cNvSpPr/>
          <p:nvPr/>
        </p:nvSpPr>
        <p:spPr>
          <a:xfrm>
            <a:off x="8952000" y="-291155"/>
            <a:ext cx="3240000" cy="21418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584F87C-EDFD-125A-DB2A-42F11B28F48A}"/>
              </a:ext>
            </a:extLst>
          </p:cNvPr>
          <p:cNvSpPr/>
          <p:nvPr/>
        </p:nvSpPr>
        <p:spPr>
          <a:xfrm>
            <a:off x="63500" y="-280086"/>
            <a:ext cx="6480000" cy="21418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BD1080-9AC5-0570-8C4A-04ACD0D018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40" y="0"/>
            <a:ext cx="6022860" cy="297180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40FBD6B-667B-5F5C-FFE1-EAA32E01D1F4}"/>
              </a:ext>
            </a:extLst>
          </p:cNvPr>
          <p:cNvSpPr txBox="1"/>
          <p:nvPr/>
        </p:nvSpPr>
        <p:spPr>
          <a:xfrm>
            <a:off x="63500" y="3204952"/>
            <a:ext cx="5708650" cy="21929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50" noProof="0" dirty="0"/>
              <a:t>a) The PRR works good for those patients that:</a:t>
            </a:r>
          </a:p>
          <a:p>
            <a:r>
              <a:rPr lang="en-GB" sz="1050" noProof="0" dirty="0"/>
              <a:t>the proportional recovery rule (PRR) was a manifestation of a spontaneous mechanism that is present in all patients with mild-to-moderate paresis but only in some with severe paresis</a:t>
            </a:r>
          </a:p>
          <a:p>
            <a:r>
              <a:rPr lang="en-GB" sz="1050" noProof="0" dirty="0"/>
              <a:t>quote from: Kundert et al. </a:t>
            </a:r>
            <a:r>
              <a:rPr lang="en-GB" sz="1050" noProof="0" dirty="0">
                <a:hlinkClick r:id="rId4"/>
              </a:rPr>
              <a:t>https://pmc.ncbi.nlm.nih.gov/articles/PMC6854610/#:~:text=In%202008%2C%20it%20was%20proposed,(%E2%80%9Cproportional%20recovery%E2%80%9D</a:t>
            </a:r>
            <a:r>
              <a:rPr lang="en-GB" sz="1050" noProof="0" dirty="0"/>
              <a:t>.</a:t>
            </a:r>
          </a:p>
          <a:p>
            <a:endParaRPr lang="en-GB" sz="1050" noProof="0" dirty="0"/>
          </a:p>
          <a:p>
            <a:r>
              <a:rPr lang="en-GB" sz="1050" noProof="0" dirty="0"/>
              <a:t>b) In my mice data, as most of them recover well, two distinct recovery trajectories could be identified, those that are similar to the PRR, and those that recover better e.g. MRR.</a:t>
            </a:r>
          </a:p>
          <a:p>
            <a:endParaRPr lang="en-GB" sz="1050" noProof="0" dirty="0"/>
          </a:p>
          <a:p>
            <a:r>
              <a:rPr lang="en-GB" sz="1050" noProof="0" dirty="0"/>
              <a:t>c) This is not the case in the human dataset. We have much more decliners, and if I use the same approach from our mice paper it leads to the </a:t>
            </a:r>
            <a:r>
              <a:rPr lang="en-GB" sz="1050" noProof="0" dirty="0" err="1"/>
              <a:t>sepration</a:t>
            </a:r>
            <a:r>
              <a:rPr lang="en-GB" sz="1050" noProof="0" dirty="0"/>
              <a:t> of fitters and non fitters, rather then a new recovery trajectory (higher then 70% for example). See figure in the pp.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0E7B370-E989-34D1-C956-8BC438AA6CBD}"/>
              </a:ext>
            </a:extLst>
          </p:cNvPr>
          <p:cNvSpPr txBox="1"/>
          <p:nvPr/>
        </p:nvSpPr>
        <p:spPr>
          <a:xfrm>
            <a:off x="4221957" y="1301237"/>
            <a:ext cx="9215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noProof="0" dirty="0"/>
              <a:t>All data </a:t>
            </a:r>
            <a:endParaRPr lang="de-DE" dirty="0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9B4AD3F5-0CD7-534D-4587-99B2DB6875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952000" y="184669"/>
            <a:ext cx="6038850" cy="29718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A23B7CD-B9CA-ECFC-5BBC-7C5096981100}"/>
              </a:ext>
            </a:extLst>
          </p:cNvPr>
          <p:cNvSpPr txBox="1"/>
          <p:nvPr/>
        </p:nvSpPr>
        <p:spPr>
          <a:xfrm>
            <a:off x="10253961" y="383288"/>
            <a:ext cx="13025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noProof="0" dirty="0"/>
              <a:t>Good only</a:t>
            </a:r>
            <a:endParaRPr lang="de-DE" dirty="0"/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AD792E0C-04A2-3BA7-5A8B-DFDEFAADEA5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218702" y="3317065"/>
            <a:ext cx="6019800" cy="29718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BAF141E-708C-EC14-C8B0-8EEE6441D5F4}"/>
              </a:ext>
            </a:extLst>
          </p:cNvPr>
          <p:cNvSpPr txBox="1"/>
          <p:nvPr/>
        </p:nvSpPr>
        <p:spPr>
          <a:xfrm>
            <a:off x="10492467" y="4616973"/>
            <a:ext cx="13025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noProof="0" dirty="0"/>
              <a:t>Bad only</a:t>
            </a:r>
            <a:endParaRPr lang="de-DE" dirty="0"/>
          </a:p>
        </p:txBody>
      </p:sp>
      <p:pic>
        <p:nvPicPr>
          <p:cNvPr id="1026" name="Picture 2" descr="Fig. 2">
            <a:extLst>
              <a:ext uri="{FF2B5EF4-FFF2-40B4-BE49-F238E27FC236}">
                <a16:creationId xmlns:a16="http://schemas.microsoft.com/office/drawing/2014/main" id="{493DCFD9-9EB3-371D-09F3-0BBC77C1A8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1525" y="6028759"/>
            <a:ext cx="6924675" cy="3552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69258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F53084EC-CC44-BA6B-E83F-5BDCCC5649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06FBD3C-9E3A-4707-1273-1ABA6603FD2A}"/>
              </a:ext>
            </a:extLst>
          </p:cNvPr>
          <p:cNvSpPr/>
          <p:nvPr/>
        </p:nvSpPr>
        <p:spPr>
          <a:xfrm>
            <a:off x="8952000" y="-291155"/>
            <a:ext cx="3240000" cy="21418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18696FD4-9C05-F85E-E132-48E31B6DA8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9525"/>
            <a:ext cx="4352925" cy="3267075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911330E9-1F73-27F7-CCEF-773A8C8DFB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005137" y="9525"/>
            <a:ext cx="4352925" cy="3267075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19187902-62D5-735E-4065-0976C618B9A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996333" y="9525"/>
            <a:ext cx="4352925" cy="326707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4CD758D-E923-4D7C-744A-AE24A70C3CE2}"/>
              </a:ext>
            </a:extLst>
          </p:cNvPr>
          <p:cNvSpPr/>
          <p:nvPr/>
        </p:nvSpPr>
        <p:spPr>
          <a:xfrm>
            <a:off x="63500" y="-280086"/>
            <a:ext cx="6480000" cy="21418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632C761-5223-355C-2782-08226B509580}"/>
              </a:ext>
            </a:extLst>
          </p:cNvPr>
          <p:cNvSpPr/>
          <p:nvPr/>
        </p:nvSpPr>
        <p:spPr>
          <a:xfrm>
            <a:off x="692150" y="95250"/>
            <a:ext cx="2159000" cy="26429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TP0</a:t>
            </a:r>
            <a:endParaRPr lang="de-DE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4D76358-8C46-3FA3-98AF-710601524D06}"/>
              </a:ext>
            </a:extLst>
          </p:cNvPr>
          <p:cNvSpPr/>
          <p:nvPr/>
        </p:nvSpPr>
        <p:spPr>
          <a:xfrm>
            <a:off x="3680964" y="95250"/>
            <a:ext cx="2159000" cy="26429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TP1</a:t>
            </a:r>
            <a:endParaRPr lang="de-DE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3A9C3D7-E362-96A9-99D9-427ADF38CC3A}"/>
              </a:ext>
            </a:extLst>
          </p:cNvPr>
          <p:cNvSpPr/>
          <p:nvPr/>
        </p:nvSpPr>
        <p:spPr>
          <a:xfrm>
            <a:off x="6635750" y="119449"/>
            <a:ext cx="2159000" cy="26429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TP2</a:t>
            </a:r>
            <a:endParaRPr lang="de-DE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13FEDE5-891C-27C5-C3FD-DDA57F9D6DCC}"/>
              </a:ext>
            </a:extLst>
          </p:cNvPr>
          <p:cNvSpPr txBox="1"/>
          <p:nvPr/>
        </p:nvSpPr>
        <p:spPr>
          <a:xfrm>
            <a:off x="2497931" y="3867834"/>
            <a:ext cx="61007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patients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higher</a:t>
            </a:r>
            <a:r>
              <a:rPr lang="de-DE" dirty="0"/>
              <a:t> </a:t>
            </a:r>
            <a:r>
              <a:rPr lang="de-DE" dirty="0" err="1"/>
              <a:t>deficit</a:t>
            </a:r>
            <a:r>
              <a:rPr lang="de-DE" dirty="0"/>
              <a:t> but </a:t>
            </a:r>
            <a:r>
              <a:rPr lang="de-DE" dirty="0" err="1"/>
              <a:t>can</a:t>
            </a:r>
            <a:r>
              <a:rPr lang="de-DE" dirty="0"/>
              <a:t> catch </a:t>
            </a:r>
            <a:r>
              <a:rPr lang="de-DE" dirty="0" err="1"/>
              <a:t>up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patients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lower</a:t>
            </a:r>
            <a:r>
              <a:rPr lang="de-DE" dirty="0"/>
              <a:t> and </a:t>
            </a:r>
            <a:r>
              <a:rPr lang="de-DE" dirty="0" err="1"/>
              <a:t>usually</a:t>
            </a:r>
            <a:r>
              <a:rPr lang="de-DE" dirty="0"/>
              <a:t> </a:t>
            </a:r>
            <a:r>
              <a:rPr lang="de-DE" dirty="0" err="1"/>
              <a:t>better</a:t>
            </a:r>
            <a:r>
              <a:rPr lang="de-DE" dirty="0"/>
              <a:t>/</a:t>
            </a:r>
            <a:r>
              <a:rPr lang="de-DE" dirty="0" err="1"/>
              <a:t>faster</a:t>
            </a:r>
            <a:r>
              <a:rPr lang="de-DE" dirty="0"/>
              <a:t> </a:t>
            </a:r>
            <a:r>
              <a:rPr lang="de-DE" dirty="0" err="1"/>
              <a:t>recovery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606437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1397</Words>
  <Application>Microsoft Office PowerPoint</Application>
  <PresentationFormat>Widescreen</PresentationFormat>
  <Paragraphs>223</Paragraphs>
  <Slides>8</Slides>
  <Notes>8</Notes>
  <HiddenSlides>1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8" baseType="lpstr">
      <vt:lpstr>Apple Color Emoji</vt:lpstr>
      <vt:lpstr>Aptos Narrow</vt:lpstr>
      <vt:lpstr>Arial</vt:lpstr>
      <vt:lpstr>Calibri</vt:lpstr>
      <vt:lpstr>Calibri Light</vt:lpstr>
      <vt:lpstr>Cambria Math</vt:lpstr>
      <vt:lpstr>Symbol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Aref Kalantari</dc:creator>
  <cp:lastModifiedBy>Aref kalantari</cp:lastModifiedBy>
  <cp:revision>107</cp:revision>
  <cp:lastPrinted>2025-01-14T15:07:19Z</cp:lastPrinted>
  <dcterms:created xsi:type="dcterms:W3CDTF">2024-06-04T17:15:50Z</dcterms:created>
  <dcterms:modified xsi:type="dcterms:W3CDTF">2025-03-25T22:16:46Z</dcterms:modified>
</cp:coreProperties>
</file>